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1" r:id="rId2"/>
    <p:sldId id="256" r:id="rId3"/>
    <p:sldId id="257" r:id="rId4"/>
    <p:sldId id="258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59" r:id="rId14"/>
    <p:sldId id="270" r:id="rId15"/>
    <p:sldId id="26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524" y="-408"/>
      </p:cViewPr>
      <p:guideLst>
        <p:guide orient="horz" pos="2160"/>
        <p:guide pos="8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7387B5-78CC-43AA-BAE9-3E2F2B6E5C20}" type="datetimeFigureOut">
              <a:rPr lang="ru-RU" smtClean="0"/>
              <a:t>23.01.2015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61081-E2B3-4915-8EC6-06EDB54A474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7387B5-78CC-43AA-BAE9-3E2F2B6E5C20}" type="datetimeFigureOut">
              <a:rPr lang="ru-RU" smtClean="0"/>
              <a:t>23.01.2015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61081-E2B3-4915-8EC6-06EDB54A47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7387B5-78CC-43AA-BAE9-3E2F2B6E5C20}" type="datetimeFigureOut">
              <a:rPr lang="ru-RU" smtClean="0"/>
              <a:t>23.01.2015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61081-E2B3-4915-8EC6-06EDB54A474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7387B5-78CC-43AA-BAE9-3E2F2B6E5C20}" type="datetimeFigureOut">
              <a:rPr lang="ru-RU" smtClean="0"/>
              <a:t>23.01.2015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61081-E2B3-4915-8EC6-06EDB54A47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7387B5-78CC-43AA-BAE9-3E2F2B6E5C20}" type="datetimeFigureOut">
              <a:rPr lang="ru-RU" smtClean="0"/>
              <a:t>23.01.2015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61081-E2B3-4915-8EC6-06EDB54A47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7387B5-78CC-43AA-BAE9-3E2F2B6E5C20}" type="datetimeFigureOut">
              <a:rPr lang="ru-RU" smtClean="0"/>
              <a:t>23.01.2015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61081-E2B3-4915-8EC6-06EDB54A47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7387B5-78CC-43AA-BAE9-3E2F2B6E5C20}" type="datetimeFigureOut">
              <a:rPr lang="ru-RU" smtClean="0"/>
              <a:t>23.01.2015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61081-E2B3-4915-8EC6-06EDB54A4745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7387B5-78CC-43AA-BAE9-3E2F2B6E5C20}" type="datetimeFigureOut">
              <a:rPr lang="ru-RU" smtClean="0"/>
              <a:t>23.01.2015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61081-E2B3-4915-8EC6-06EDB54A47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7387B5-78CC-43AA-BAE9-3E2F2B6E5C20}" type="datetimeFigureOut">
              <a:rPr lang="ru-RU" smtClean="0"/>
              <a:t>23.01.2015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61081-E2B3-4915-8EC6-06EDB54A474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7387B5-78CC-43AA-BAE9-3E2F2B6E5C20}" type="datetimeFigureOut">
              <a:rPr lang="ru-RU" smtClean="0"/>
              <a:t>23.01.2015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61081-E2B3-4915-8EC6-06EDB54A47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7387B5-78CC-43AA-BAE9-3E2F2B6E5C20}" type="datetimeFigureOut">
              <a:rPr lang="ru-RU" smtClean="0"/>
              <a:t>23.01.2015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61081-E2B3-4915-8EC6-06EDB54A474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67387B5-78CC-43AA-BAE9-3E2F2B6E5C20}" type="datetimeFigureOut">
              <a:rPr lang="ru-RU" smtClean="0"/>
              <a:t>23.01.2015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7361081-E2B3-4915-8EC6-06EDB54A4745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5" Type="http://schemas.microsoft.com/office/2007/relationships/hdphoto" Target="../media/hdphoto6.wdp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Методический день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27 января 2015 года</a:t>
            </a:r>
            <a:endParaRPr lang="ru-RU" dirty="0"/>
          </a:p>
        </p:txBody>
      </p:sp>
      <p:sp>
        <p:nvSpPr>
          <p:cNvPr id="4" name="Текст 2"/>
          <p:cNvSpPr txBox="1">
            <a:spLocks/>
          </p:cNvSpPr>
          <p:nvPr/>
        </p:nvSpPr>
        <p:spPr>
          <a:xfrm>
            <a:off x="2555776" y="2135312"/>
            <a:ext cx="6400800" cy="1509712"/>
          </a:xfrm>
          <a:prstGeom prst="rect">
            <a:avLst/>
          </a:prstGeom>
        </p:spPr>
        <p:txBody>
          <a:bodyPr anchor="b">
            <a:normAutofit/>
          </a:bodyPr>
          <a:lstStyle>
            <a:lvl1pPr marL="18288" indent="0" algn="l" rtl="0" eaLnBrk="1" latinLnBrk="0" hangingPunct="1">
              <a:lnSpc>
                <a:spcPts val="2300"/>
              </a:lnSpc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000" kern="1200">
                <a:solidFill>
                  <a:schemeClr val="tx2">
                    <a:shade val="30000"/>
                    <a:satMod val="1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None/>
              <a:defRPr kumimoji="0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None/>
              <a:defRPr kumimoji="0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ru-RU" dirty="0" smtClean="0"/>
              <a:t>МАСКОУ  СКОШ  № 3  г. Ишима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05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94240" y="3517999"/>
            <a:ext cx="7848600" cy="1927225"/>
          </a:xfrm>
        </p:spPr>
        <p:txBody>
          <a:bodyPr>
            <a:noAutofit/>
          </a:bodyPr>
          <a:lstStyle/>
          <a:p>
            <a:r>
              <a:rPr lang="ru-RU" sz="4400" b="1" dirty="0"/>
              <a:t>Современные информационно-образовательные технологии как фактор повышения профессиональной компетентности учителя</a:t>
            </a:r>
          </a:p>
        </p:txBody>
      </p:sp>
    </p:spTree>
    <p:extLst>
      <p:ext uri="{BB962C8B-B14F-4D97-AF65-F5344CB8AC3E}">
        <p14:creationId xmlns:p14="http://schemas.microsoft.com/office/powerpoint/2010/main" val="886752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44624"/>
            <a:ext cx="749808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</a:rPr>
              <a:t>План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124744"/>
            <a:ext cx="7992888" cy="5256584"/>
          </a:xfrm>
        </p:spPr>
        <p:txBody>
          <a:bodyPr>
            <a:noAutofit/>
          </a:bodyPr>
          <a:lstStyle/>
          <a:p>
            <a:pPr marL="596646" lvl="0" indent="-514350">
              <a:spcBef>
                <a:spcPts val="2400"/>
              </a:spcBef>
              <a:buFont typeface="+mj-lt"/>
              <a:buAutoNum type="arabicPeriod"/>
            </a:pPr>
            <a:r>
              <a:rPr lang="ru-RU" sz="3000" i="1" dirty="0"/>
              <a:t>Овладение современными педагогическими технологиями, их применение учителем – обязательная компетенция профессиональной деятельности каждого </a:t>
            </a:r>
            <a:r>
              <a:rPr lang="ru-RU" sz="3000" i="1" dirty="0" smtClean="0"/>
              <a:t>педагога</a:t>
            </a:r>
            <a:endParaRPr lang="ru-RU" sz="3000" i="1" dirty="0"/>
          </a:p>
          <a:p>
            <a:pPr marL="596646" lvl="0" indent="-514350">
              <a:spcBef>
                <a:spcPts val="2400"/>
              </a:spcBef>
              <a:buFont typeface="+mj-lt"/>
              <a:buAutoNum type="arabicPeriod"/>
            </a:pPr>
            <a:r>
              <a:rPr lang="ru-RU" sz="3000" i="1" dirty="0"/>
              <a:t>Современные педагогические технологии, элементы которых можно применять на уроках в коррекционной школе </a:t>
            </a:r>
            <a:r>
              <a:rPr lang="en-US" sz="3000" i="1" dirty="0">
                <a:latin typeface="Corbel" pitchFamily="34" charset="0"/>
              </a:rPr>
              <a:t>VIII</a:t>
            </a:r>
            <a:r>
              <a:rPr lang="ru-RU" sz="3000" i="1" dirty="0"/>
              <a:t> </a:t>
            </a:r>
            <a:r>
              <a:rPr lang="ru-RU" sz="3000" i="1" dirty="0" smtClean="0"/>
              <a:t>вида (из </a:t>
            </a:r>
            <a:r>
              <a:rPr lang="ru-RU" sz="3000" i="1" dirty="0"/>
              <a:t>опыта работы)</a:t>
            </a:r>
          </a:p>
          <a:p>
            <a:pPr marL="596646" lvl="0" indent="-514350">
              <a:spcBef>
                <a:spcPts val="2400"/>
              </a:spcBef>
              <a:buFont typeface="+mj-lt"/>
              <a:buAutoNum type="arabicPeriod"/>
            </a:pPr>
            <a:r>
              <a:rPr lang="ru-RU" sz="3000" i="1" dirty="0"/>
              <a:t>Обзор педагогической литературы по </a:t>
            </a:r>
            <a:r>
              <a:rPr lang="ru-RU" sz="3000" i="1" dirty="0" smtClean="0"/>
              <a:t>теме</a:t>
            </a:r>
            <a:endParaRPr lang="ru-RU" sz="3000" i="1" dirty="0"/>
          </a:p>
        </p:txBody>
      </p:sp>
    </p:spTree>
    <p:extLst>
      <p:ext uri="{BB962C8B-B14F-4D97-AF65-F5344CB8AC3E}">
        <p14:creationId xmlns:p14="http://schemas.microsoft.com/office/powerpoint/2010/main" val="48222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71600" y="4797152"/>
            <a:ext cx="8172400" cy="1944216"/>
          </a:xfrm>
        </p:spPr>
        <p:txBody>
          <a:bodyPr>
            <a:noAutofit/>
          </a:bodyPr>
          <a:lstStyle/>
          <a:p>
            <a:pPr marL="82296" lvl="0" indent="0">
              <a:buNone/>
            </a:pPr>
            <a:r>
              <a:rPr lang="ru-RU" i="1" dirty="0"/>
              <a:t>Овладение </a:t>
            </a:r>
            <a:r>
              <a:rPr lang="ru-RU" i="1" dirty="0" smtClean="0"/>
              <a:t>современными педагогическими </a:t>
            </a:r>
            <a:r>
              <a:rPr lang="ru-RU" i="1" dirty="0"/>
              <a:t>технологиями, их применение учителем – обязательная компетенция профессиональной деятельности каждого </a:t>
            </a:r>
            <a:r>
              <a:rPr lang="ru-RU" i="1" dirty="0" smtClean="0"/>
              <a:t>педагога</a:t>
            </a:r>
            <a:endParaRPr lang="ru-RU" i="1" dirty="0"/>
          </a:p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7744" y="332656"/>
            <a:ext cx="5760000" cy="4320000"/>
          </a:xfrm>
          <a:ln w="38100">
            <a:solidFill>
              <a:schemeClr val="accent5"/>
            </a:solidFill>
          </a:ln>
        </p:spPr>
      </p:pic>
      <p:sp>
        <p:nvSpPr>
          <p:cNvPr id="5" name="Объект 3"/>
          <p:cNvSpPr txBox="1">
            <a:spLocks/>
          </p:cNvSpPr>
          <p:nvPr/>
        </p:nvSpPr>
        <p:spPr>
          <a:xfrm>
            <a:off x="971600" y="3429000"/>
            <a:ext cx="1584176" cy="172819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>
              <a:buFont typeface="Wingdings 2"/>
              <a:buNone/>
            </a:pPr>
            <a:r>
              <a:rPr lang="ru-RU" sz="80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endParaRPr lang="ru-RU" sz="8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505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320"/>
            <a:ext cx="9144000" cy="1498496"/>
          </a:xfrm>
        </p:spPr>
        <p:txBody>
          <a:bodyPr anchor="t">
            <a:noAutofit/>
          </a:bodyPr>
          <a:lstStyle/>
          <a:p>
            <a:pPr marL="3136900" indent="-2954338"/>
            <a:r>
              <a:rPr lang="ru-RU" sz="2000" dirty="0" smtClean="0">
                <a:effectLst/>
                <a:latin typeface="+mn-lt"/>
              </a:rPr>
              <a:t>                     А.С. Юринов</a:t>
            </a:r>
            <a:br>
              <a:rPr lang="ru-RU" sz="2000" dirty="0" smtClean="0">
                <a:effectLst/>
                <a:latin typeface="+mn-lt"/>
              </a:rPr>
            </a:br>
            <a:r>
              <a:rPr lang="ru-RU" sz="40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Современные </a:t>
            </a:r>
            <a:r>
              <a:rPr lang="ru-RU" sz="4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информационно-педагогические технологии как фактор повышения профессиональной</a:t>
            </a:r>
            <a:br>
              <a:rPr lang="ru-RU" sz="4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4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компетенции </a:t>
            </a:r>
            <a:r>
              <a:rPr lang="ru-RU" sz="40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учителя</a:t>
            </a:r>
            <a:endParaRPr lang="ru-RU" sz="28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71600" y="4725144"/>
            <a:ext cx="7776864" cy="2160240"/>
          </a:xfrm>
        </p:spPr>
        <p:txBody>
          <a:bodyPr anchor="ctr">
            <a:normAutofit/>
          </a:bodyPr>
          <a:lstStyle/>
          <a:p>
            <a:r>
              <a:rPr lang="ru-RU" i="1" dirty="0"/>
              <a:t>Информационная компетентность – </a:t>
            </a:r>
            <a:r>
              <a:rPr lang="ru-RU" b="1" i="1" dirty="0"/>
              <a:t>готовность и способность </a:t>
            </a:r>
            <a:r>
              <a:rPr lang="ru-RU" i="1" dirty="0"/>
              <a:t>учителя-предметника использовать современные </a:t>
            </a:r>
            <a:r>
              <a:rPr lang="ru-RU" i="1" dirty="0" smtClean="0"/>
              <a:t>ИКТ</a:t>
            </a:r>
            <a:endParaRPr lang="ru-RU" i="1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909088"/>
            <a:ext cx="2395294" cy="3312000"/>
          </a:xfrm>
          <a:ln w="38100">
            <a:solidFill>
              <a:schemeClr val="accent5"/>
            </a:solidFill>
          </a:ln>
        </p:spPr>
      </p:pic>
    </p:spTree>
    <p:extLst>
      <p:ext uri="{BB962C8B-B14F-4D97-AF65-F5344CB8AC3E}">
        <p14:creationId xmlns:p14="http://schemas.microsoft.com/office/powerpoint/2010/main" val="318308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Функции информационно-педагогических </a:t>
            </a:r>
            <a:r>
              <a:rPr lang="ru-RU" sz="40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технологий</a:t>
            </a:r>
            <a:endParaRPr lang="ru-RU" sz="4000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ru-RU" dirty="0" smtClean="0"/>
              <a:t>наглядности</a:t>
            </a:r>
            <a:endParaRPr lang="ru-RU" dirty="0"/>
          </a:p>
          <a:p>
            <a:r>
              <a:rPr lang="ru-RU" dirty="0" smtClean="0"/>
              <a:t>информативности</a:t>
            </a:r>
            <a:endParaRPr lang="ru-RU" dirty="0"/>
          </a:p>
          <a:p>
            <a:r>
              <a:rPr lang="ru-RU" dirty="0" err="1" smtClean="0"/>
              <a:t>компенсаторности</a:t>
            </a:r>
            <a:endParaRPr lang="ru-RU" dirty="0"/>
          </a:p>
          <a:p>
            <a:r>
              <a:rPr lang="ru-RU" dirty="0" smtClean="0"/>
              <a:t>адаптивности</a:t>
            </a:r>
            <a:endParaRPr lang="ru-RU" dirty="0"/>
          </a:p>
          <a:p>
            <a:r>
              <a:rPr lang="ru-RU" dirty="0" err="1" smtClean="0"/>
              <a:t>интегративности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635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557808"/>
            <a:ext cx="7498080" cy="1143000"/>
          </a:xfrm>
        </p:spPr>
        <p:txBody>
          <a:bodyPr>
            <a:noAutofit/>
          </a:bodyPr>
          <a:lstStyle/>
          <a:p>
            <a:r>
              <a:rPr lang="ru-RU" sz="4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Этапы развития компетентности педагога и рекомендуемые технологии и </a:t>
            </a:r>
            <a:r>
              <a:rPr lang="ru-RU" sz="40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средства</a:t>
            </a:r>
            <a:endParaRPr lang="ru-RU" sz="4000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2095872"/>
            <a:ext cx="7708392" cy="4357464"/>
          </a:xfrm>
        </p:spPr>
        <p:txBody>
          <a:bodyPr anchor="ctr"/>
          <a:lstStyle/>
          <a:p>
            <a:r>
              <a:rPr lang="ru-RU" b="1" dirty="0"/>
              <a:t>начальный</a:t>
            </a:r>
            <a:r>
              <a:rPr lang="ru-RU" dirty="0"/>
              <a:t> (</a:t>
            </a:r>
            <a:r>
              <a:rPr lang="ru-RU" dirty="0" smtClean="0"/>
              <a:t>когнитивные)</a:t>
            </a:r>
            <a:endParaRPr lang="ru-RU" dirty="0"/>
          </a:p>
          <a:p>
            <a:r>
              <a:rPr lang="ru-RU" b="1" dirty="0"/>
              <a:t>базовый</a:t>
            </a:r>
            <a:r>
              <a:rPr lang="ru-RU" dirty="0"/>
              <a:t> (</a:t>
            </a:r>
            <a:r>
              <a:rPr lang="ru-RU" dirty="0" err="1" smtClean="0"/>
              <a:t>деятельностные</a:t>
            </a:r>
            <a:r>
              <a:rPr lang="ru-RU" dirty="0" smtClean="0"/>
              <a:t>)</a:t>
            </a:r>
            <a:endParaRPr lang="ru-RU" dirty="0"/>
          </a:p>
          <a:p>
            <a:r>
              <a:rPr lang="ru-RU" b="1" dirty="0"/>
              <a:t>завершающий</a:t>
            </a:r>
            <a:r>
              <a:rPr lang="ru-RU" dirty="0"/>
              <a:t> (</a:t>
            </a:r>
            <a:r>
              <a:rPr lang="ru-RU" dirty="0" smtClean="0"/>
              <a:t>личностно-ориентированные)</a:t>
            </a:r>
          </a:p>
          <a:p>
            <a:endParaRPr lang="ru-RU" dirty="0"/>
          </a:p>
          <a:p>
            <a:pPr marL="82296" indent="0">
              <a:buNone/>
            </a:pPr>
            <a:r>
              <a:rPr lang="ru-RU" dirty="0" smtClean="0"/>
              <a:t>Развивающие технологии и средства рекомендованы </a:t>
            </a:r>
            <a:r>
              <a:rPr lang="ru-RU" b="1" dirty="0" smtClean="0"/>
              <a:t>на всех этапах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449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557808"/>
            <a:ext cx="7498080" cy="1143000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Вывод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2095872"/>
            <a:ext cx="7708392" cy="4357464"/>
          </a:xfrm>
        </p:spPr>
        <p:txBody>
          <a:bodyPr anchor="t">
            <a:normAutofit/>
          </a:bodyPr>
          <a:lstStyle/>
          <a:p>
            <a:r>
              <a:rPr lang="ru-RU" sz="3600" dirty="0" smtClean="0"/>
              <a:t>Профессиональная компетентность учителя развивается, если он </a:t>
            </a:r>
            <a:r>
              <a:rPr lang="ru-RU" sz="3600" b="1" dirty="0" smtClean="0"/>
              <a:t>органично встраивает </a:t>
            </a:r>
            <a:r>
              <a:rPr lang="ru-RU" sz="3600" dirty="0" smtClean="0"/>
              <a:t>ИКТ в структуру собственной педагогической деятельности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044316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320"/>
            <a:ext cx="9144000" cy="1498496"/>
          </a:xfrm>
        </p:spPr>
        <p:txBody>
          <a:bodyPr anchor="t">
            <a:noAutofit/>
          </a:bodyPr>
          <a:lstStyle/>
          <a:p>
            <a:pPr marL="3136900" indent="-2954338"/>
            <a:r>
              <a:rPr lang="ru-RU" sz="2000" dirty="0" smtClean="0">
                <a:effectLst/>
                <a:latin typeface="+mn-lt"/>
              </a:rPr>
              <a:t>                  О.Н. Королева</a:t>
            </a:r>
            <a:br>
              <a:rPr lang="ru-RU" sz="2000" dirty="0" smtClean="0">
                <a:effectLst/>
                <a:latin typeface="+mn-lt"/>
              </a:rPr>
            </a:br>
            <a:r>
              <a:rPr lang="ru-RU" sz="40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Профессиональная </a:t>
            </a:r>
            <a:r>
              <a:rPr lang="ru-RU" sz="4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компетентность педагога - главный фактор повышения качества образования</a:t>
            </a:r>
            <a:endParaRPr lang="ru-RU" sz="32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71600" y="4509120"/>
            <a:ext cx="7776864" cy="2160240"/>
          </a:xfrm>
        </p:spPr>
        <p:txBody>
          <a:bodyPr anchor="ctr">
            <a:normAutofit/>
          </a:bodyPr>
          <a:lstStyle/>
          <a:p>
            <a:r>
              <a:rPr lang="ru-RU" i="1" dirty="0"/>
              <a:t>Педагогическая компетентность –</a:t>
            </a:r>
            <a:r>
              <a:rPr lang="ru-RU" i="1" dirty="0" smtClean="0"/>
              <a:t> </a:t>
            </a:r>
            <a:r>
              <a:rPr lang="ru-RU" b="1" i="1" dirty="0"/>
              <a:t>системное единство</a:t>
            </a:r>
            <a:r>
              <a:rPr lang="ru-RU" i="1" dirty="0"/>
              <a:t> педагогических знаний, опыта, свойств и качеств педагога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748" y="909088"/>
            <a:ext cx="2398060" cy="3312000"/>
          </a:xfrm>
          <a:prstGeom prst="rect">
            <a:avLst/>
          </a:prstGeom>
          <a:ln w="38100">
            <a:solidFill>
              <a:schemeClr val="accent5"/>
            </a:solidFill>
          </a:ln>
        </p:spPr>
      </p:pic>
    </p:spTree>
    <p:extLst>
      <p:ext uri="{BB962C8B-B14F-4D97-AF65-F5344CB8AC3E}">
        <p14:creationId xmlns:p14="http://schemas.microsoft.com/office/powerpoint/2010/main" val="119443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60648"/>
            <a:ext cx="7498080" cy="1143000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Современные элементы педагогической компетентности</a:t>
            </a:r>
            <a:endParaRPr lang="ru-RU" sz="4000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2095872"/>
            <a:ext cx="7708392" cy="4357464"/>
          </a:xfrm>
        </p:spPr>
        <p:txBody>
          <a:bodyPr anchor="ctr">
            <a:normAutofit fontScale="92500" lnSpcReduction="20000"/>
          </a:bodyPr>
          <a:lstStyle/>
          <a:p>
            <a:r>
              <a:rPr lang="ru-RU" sz="3800" b="1" dirty="0"/>
              <a:t>Информационная грамотность</a:t>
            </a:r>
            <a:r>
              <a:rPr lang="ru-RU" sz="3800" dirty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000" dirty="0" smtClean="0"/>
              <a:t>умение </a:t>
            </a:r>
            <a:r>
              <a:rPr lang="ru-RU" sz="3000" dirty="0"/>
              <a:t>работать с информацией вне зависимости от используемых средств доступа к ней, ее обработки и </a:t>
            </a:r>
            <a:r>
              <a:rPr lang="ru-RU" sz="3000" dirty="0" smtClean="0"/>
              <a:t>распространения</a:t>
            </a:r>
          </a:p>
          <a:p>
            <a:pPr marL="82296" indent="0">
              <a:buNone/>
            </a:pPr>
            <a:endParaRPr lang="ru-RU" sz="3000" dirty="0"/>
          </a:p>
          <a:p>
            <a:r>
              <a:rPr lang="ru-RU" sz="3800" b="1" dirty="0"/>
              <a:t>Информационная компетентность</a:t>
            </a:r>
            <a:r>
              <a:rPr lang="ru-RU" sz="3800" dirty="0"/>
              <a:t> </a:t>
            </a:r>
            <a:r>
              <a:rPr lang="ru-RU" sz="3800" dirty="0" smtClean="0"/>
              <a:t/>
            </a:r>
            <a:br>
              <a:rPr lang="ru-RU" sz="3800" dirty="0" smtClean="0"/>
            </a:br>
            <a:r>
              <a:rPr lang="ru-RU" sz="2800" dirty="0" smtClean="0"/>
              <a:t>способность </a:t>
            </a:r>
            <a:r>
              <a:rPr lang="ru-RU" sz="2800" dirty="0"/>
              <a:t>педагогов использовать информационные технологии для </a:t>
            </a:r>
            <a:r>
              <a:rPr lang="ru-RU" sz="2800" dirty="0" smtClean="0"/>
              <a:t>доступа к </a:t>
            </a:r>
            <a:r>
              <a:rPr lang="ru-RU" sz="2800" dirty="0"/>
              <a:t>информации, ее идентификации, организации, обработки, оценки, а также создания и передачи.</a:t>
            </a:r>
          </a:p>
        </p:txBody>
      </p:sp>
    </p:spTree>
    <p:extLst>
      <p:ext uri="{BB962C8B-B14F-4D97-AF65-F5344CB8AC3E}">
        <p14:creationId xmlns:p14="http://schemas.microsoft.com/office/powerpoint/2010/main" val="16875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557808"/>
            <a:ext cx="7498080" cy="1143000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Конструктивные элементы урока </a:t>
            </a:r>
            <a:br>
              <a:rPr lang="ru-RU" sz="40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40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 применением ИКТ</a:t>
            </a:r>
            <a:endParaRPr lang="ru-RU" sz="4000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844824"/>
            <a:ext cx="7708392" cy="4357464"/>
          </a:xfrm>
        </p:spPr>
        <p:txBody>
          <a:bodyPr anchor="ctr">
            <a:normAutofit/>
          </a:bodyPr>
          <a:lstStyle/>
          <a:p>
            <a:r>
              <a:rPr lang="ru-RU" dirty="0" smtClean="0"/>
              <a:t>Лекция в дистанционном курсе</a:t>
            </a:r>
            <a:endParaRPr lang="ru-RU" dirty="0"/>
          </a:p>
          <a:p>
            <a:r>
              <a:rPr lang="ru-RU" dirty="0" smtClean="0"/>
              <a:t>Информационные объекты</a:t>
            </a:r>
            <a:endParaRPr lang="ru-RU" dirty="0"/>
          </a:p>
          <a:p>
            <a:r>
              <a:rPr lang="ru-RU" dirty="0" smtClean="0"/>
              <a:t>Компьютерная анимация</a:t>
            </a:r>
          </a:p>
          <a:p>
            <a:r>
              <a:rPr lang="ru-RU" dirty="0" smtClean="0"/>
              <a:t>Электронные тренажеры и тестовые системы</a:t>
            </a:r>
          </a:p>
          <a:p>
            <a:r>
              <a:rPr lang="ru-RU" dirty="0" smtClean="0"/>
              <a:t>Сетевые </a:t>
            </a:r>
            <a:r>
              <a:rPr lang="ru-RU" dirty="0" err="1" smtClean="0"/>
              <a:t>интернет-ресурсы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9892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125760"/>
            <a:ext cx="7498080" cy="1143000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Результаты применения ИКТ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196752"/>
            <a:ext cx="7708392" cy="5256584"/>
          </a:xfrm>
        </p:spPr>
        <p:txBody>
          <a:bodyPr anchor="ctr">
            <a:normAutofit/>
          </a:bodyPr>
          <a:lstStyle/>
          <a:p>
            <a:r>
              <a:rPr lang="ru-RU" b="1" dirty="0" smtClean="0"/>
              <a:t>для учителя:</a:t>
            </a:r>
            <a:br>
              <a:rPr lang="ru-RU" b="1" dirty="0" smtClean="0"/>
            </a:br>
            <a:r>
              <a:rPr lang="ru-RU" sz="2800" dirty="0" smtClean="0"/>
              <a:t>творчество</a:t>
            </a:r>
            <a:r>
              <a:rPr lang="ru-RU" sz="2800" dirty="0"/>
              <a:t>, индивидуальность, готовность </a:t>
            </a:r>
            <a:r>
              <a:rPr lang="ru-RU" sz="2800" dirty="0" smtClean="0"/>
              <a:t>к принятию </a:t>
            </a:r>
            <a:r>
              <a:rPr lang="ru-RU" sz="2800" dirty="0"/>
              <a:t>нового, адекватное отношение к педагогическим </a:t>
            </a:r>
            <a:r>
              <a:rPr lang="ru-RU" sz="2800" dirty="0" smtClean="0"/>
              <a:t>инновациям</a:t>
            </a:r>
          </a:p>
          <a:p>
            <a:pPr marL="82296" indent="0">
              <a:buNone/>
            </a:pPr>
            <a:endParaRPr lang="ru-RU" dirty="0" smtClean="0"/>
          </a:p>
          <a:p>
            <a:r>
              <a:rPr lang="ru-RU" b="1" dirty="0" smtClean="0"/>
              <a:t>для учащегося: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800" dirty="0" smtClean="0"/>
              <a:t>формирование устойчивой мотивации к </a:t>
            </a:r>
            <a:r>
              <a:rPr lang="ru-RU" sz="2800" dirty="0"/>
              <a:t>обучению, </a:t>
            </a:r>
            <a:r>
              <a:rPr lang="ru-RU" sz="2800" dirty="0" smtClean="0"/>
              <a:t>повышение уровня </a:t>
            </a:r>
            <a:r>
              <a:rPr lang="ru-RU" sz="2800" dirty="0"/>
              <a:t>качества </a:t>
            </a:r>
            <a:r>
              <a:rPr lang="ru-RU" sz="2800" dirty="0" smtClean="0"/>
              <a:t>образования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036805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71600" y="4797152"/>
            <a:ext cx="8172400" cy="1944216"/>
          </a:xfrm>
        </p:spPr>
        <p:txBody>
          <a:bodyPr anchor="ctr">
            <a:noAutofit/>
          </a:bodyPr>
          <a:lstStyle/>
          <a:p>
            <a:pPr marL="82296" lvl="0" indent="0">
              <a:spcBef>
                <a:spcPts val="2400"/>
              </a:spcBef>
              <a:buNone/>
            </a:pPr>
            <a:r>
              <a:rPr lang="ru-RU" sz="3200" i="1" dirty="0"/>
              <a:t>Современные </a:t>
            </a:r>
            <a:r>
              <a:rPr lang="ru-RU" sz="3200" b="1" i="1" dirty="0"/>
              <a:t>педагогические технологии</a:t>
            </a:r>
            <a:r>
              <a:rPr lang="ru-RU" sz="3200" i="1" dirty="0"/>
              <a:t>, элементы которых можно применять на уроках в коррекционной школе </a:t>
            </a:r>
            <a:r>
              <a:rPr lang="en-US" sz="3200" i="1" dirty="0">
                <a:latin typeface="Corbel" pitchFamily="34" charset="0"/>
              </a:rPr>
              <a:t>VIII</a:t>
            </a:r>
            <a:r>
              <a:rPr lang="ru-RU" sz="3200" i="1" dirty="0"/>
              <a:t> вида </a:t>
            </a:r>
            <a:r>
              <a:rPr lang="ru-RU" sz="3200" i="1" dirty="0" smtClean="0"/>
              <a:t/>
            </a:r>
            <a:br>
              <a:rPr lang="ru-RU" sz="3200" i="1" dirty="0" smtClean="0"/>
            </a:br>
            <a:r>
              <a:rPr lang="ru-RU" sz="3200" i="1" dirty="0" smtClean="0"/>
              <a:t>(</a:t>
            </a:r>
            <a:r>
              <a:rPr lang="ru-RU" sz="3200" i="1" dirty="0"/>
              <a:t>из опыта работы</a:t>
            </a:r>
            <a:r>
              <a:rPr lang="ru-RU" sz="3200" i="1" dirty="0" smtClean="0"/>
              <a:t>)</a:t>
            </a:r>
            <a:endParaRPr lang="ru-RU" sz="3200" i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8384" y="333136"/>
            <a:ext cx="5760000" cy="4320000"/>
          </a:xfrm>
          <a:prstGeom prst="rect">
            <a:avLst/>
          </a:prstGeom>
          <a:ln w="38100">
            <a:solidFill>
              <a:schemeClr val="accent5"/>
            </a:solidFill>
          </a:ln>
        </p:spPr>
      </p:pic>
      <p:sp>
        <p:nvSpPr>
          <p:cNvPr id="5" name="Объект 3"/>
          <p:cNvSpPr txBox="1">
            <a:spLocks/>
          </p:cNvSpPr>
          <p:nvPr/>
        </p:nvSpPr>
        <p:spPr>
          <a:xfrm>
            <a:off x="971600" y="3429000"/>
            <a:ext cx="1584176" cy="172819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>
              <a:buFont typeface="Wingdings 2"/>
              <a:buNone/>
            </a:pPr>
            <a:r>
              <a:rPr lang="ru-RU" sz="80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endParaRPr lang="ru-RU" sz="8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249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43608" y="3141248"/>
            <a:ext cx="4968552" cy="3528112"/>
          </a:xfrm>
        </p:spPr>
        <p:txBody>
          <a:bodyPr anchor="ctr">
            <a:noAutofit/>
          </a:bodyPr>
          <a:lstStyle/>
          <a:p>
            <a:pPr marL="361950" indent="-338138">
              <a:buFont typeface="+mj-lt"/>
              <a:buAutoNum type="arabicPeriod" startAt="5"/>
            </a:pPr>
            <a:r>
              <a:rPr lang="ru-RU" i="1" dirty="0" smtClean="0"/>
              <a:t>Игровые </a:t>
            </a:r>
            <a:r>
              <a:rPr lang="ru-RU" i="1" dirty="0"/>
              <a:t>технологии 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sz="1800" i="1" dirty="0" smtClean="0"/>
              <a:t>(</a:t>
            </a:r>
            <a:r>
              <a:rPr lang="ru-RU" sz="1800" i="1" dirty="0"/>
              <a:t>Дергач Л.Н.)</a:t>
            </a:r>
          </a:p>
          <a:p>
            <a:pPr marL="361950" indent="-338138">
              <a:buFont typeface="+mj-lt"/>
              <a:buAutoNum type="arabicPeriod" startAt="5"/>
            </a:pPr>
            <a:r>
              <a:rPr lang="ru-RU" i="1" dirty="0" smtClean="0"/>
              <a:t>ИКТ </a:t>
            </a:r>
            <a:r>
              <a:rPr lang="ru-RU" sz="1800" i="1" dirty="0"/>
              <a:t>(Григорьева О.Л.)</a:t>
            </a:r>
          </a:p>
          <a:p>
            <a:pPr marL="361950" indent="-338138">
              <a:buFont typeface="+mj-lt"/>
              <a:buAutoNum type="arabicPeriod" startAt="5"/>
            </a:pPr>
            <a:r>
              <a:rPr lang="ru-RU" i="1" dirty="0" smtClean="0"/>
              <a:t>Нравственное воспитание </a:t>
            </a:r>
            <a:r>
              <a:rPr lang="ru-RU" sz="1800" i="1" dirty="0" smtClean="0"/>
              <a:t>(</a:t>
            </a:r>
            <a:r>
              <a:rPr lang="ru-RU" sz="1800" i="1" dirty="0"/>
              <a:t>Дергач Л.Н.)</a:t>
            </a:r>
          </a:p>
          <a:p>
            <a:pPr marL="361950" indent="-338138">
              <a:buFont typeface="+mj-lt"/>
              <a:buAutoNum type="arabicPeriod" startAt="5"/>
            </a:pPr>
            <a:r>
              <a:rPr lang="ru-RU" i="1" dirty="0" err="1" smtClean="0"/>
              <a:t>Здоровьесберегающие</a:t>
            </a:r>
            <a:r>
              <a:rPr lang="ru-RU" i="1" dirty="0" smtClean="0"/>
              <a:t> </a:t>
            </a:r>
            <a:r>
              <a:rPr lang="ru-RU" i="1" dirty="0"/>
              <a:t>технологии </a:t>
            </a:r>
            <a:r>
              <a:rPr lang="ru-RU" sz="1800" i="1" dirty="0"/>
              <a:t>(Саранчина М.Ю.)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369" y="476672"/>
            <a:ext cx="2982495" cy="2520000"/>
          </a:xfrm>
          <a:prstGeom prst="rect">
            <a:avLst/>
          </a:prstGeom>
          <a:ln w="38100">
            <a:solidFill>
              <a:schemeClr val="accent5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6136" y="3789040"/>
            <a:ext cx="2982494" cy="2520000"/>
          </a:xfrm>
          <a:prstGeom prst="rect">
            <a:avLst/>
          </a:prstGeom>
          <a:ln w="38100">
            <a:solidFill>
              <a:schemeClr val="accent5"/>
            </a:solidFill>
          </a:ln>
        </p:spPr>
      </p:pic>
      <p:sp>
        <p:nvSpPr>
          <p:cNvPr id="8" name="Объект 2"/>
          <p:cNvSpPr>
            <a:spLocks noGrp="1"/>
          </p:cNvSpPr>
          <p:nvPr>
            <p:ph sz="half" idx="1"/>
          </p:nvPr>
        </p:nvSpPr>
        <p:spPr>
          <a:xfrm>
            <a:off x="3659240" y="332656"/>
            <a:ext cx="5305248" cy="2952328"/>
          </a:xfrm>
        </p:spPr>
        <p:txBody>
          <a:bodyPr anchor="ctr">
            <a:noAutofit/>
          </a:bodyPr>
          <a:lstStyle/>
          <a:p>
            <a:pPr marL="361950" indent="-280988">
              <a:buFont typeface="+mj-lt"/>
              <a:buAutoNum type="arabicPeriod"/>
            </a:pPr>
            <a:r>
              <a:rPr lang="ru-RU" i="1" dirty="0" err="1" smtClean="0"/>
              <a:t>Разноуровневое</a:t>
            </a:r>
            <a:r>
              <a:rPr lang="ru-RU" i="1" dirty="0" smtClean="0"/>
              <a:t> обучение </a:t>
            </a:r>
            <a:br>
              <a:rPr lang="ru-RU" i="1" dirty="0" smtClean="0"/>
            </a:br>
            <a:r>
              <a:rPr lang="ru-RU" sz="1800" i="1" dirty="0" smtClean="0"/>
              <a:t>(</a:t>
            </a:r>
            <a:r>
              <a:rPr lang="ru-RU" sz="1800" i="1" dirty="0" err="1" smtClean="0"/>
              <a:t>Фирулева</a:t>
            </a:r>
            <a:r>
              <a:rPr lang="ru-RU" sz="1800" i="1" dirty="0" smtClean="0"/>
              <a:t> Г.Н.)</a:t>
            </a:r>
            <a:endParaRPr lang="ru-RU" sz="1800" i="1" dirty="0"/>
          </a:p>
          <a:p>
            <a:pPr marL="361950" indent="-280988">
              <a:buFont typeface="+mj-lt"/>
              <a:buAutoNum type="arabicPeriod"/>
            </a:pPr>
            <a:r>
              <a:rPr lang="ru-RU" i="1" dirty="0" smtClean="0"/>
              <a:t>Коррекционно-развивающее обучение </a:t>
            </a:r>
            <a:r>
              <a:rPr lang="ru-RU" sz="1800" i="1" dirty="0"/>
              <a:t>(Золотарева С.А.)</a:t>
            </a:r>
          </a:p>
          <a:p>
            <a:pPr marL="361950" indent="-280988">
              <a:buFont typeface="+mj-lt"/>
              <a:buAutoNum type="arabicPeriod"/>
            </a:pPr>
            <a:r>
              <a:rPr lang="ru-RU" i="1" dirty="0" smtClean="0"/>
              <a:t>Проблемное обучение </a:t>
            </a:r>
            <a:br>
              <a:rPr lang="ru-RU" i="1" dirty="0" smtClean="0"/>
            </a:br>
            <a:r>
              <a:rPr lang="ru-RU" sz="1800" i="1" dirty="0"/>
              <a:t>(</a:t>
            </a:r>
            <a:r>
              <a:rPr lang="ru-RU" sz="1800" i="1" dirty="0" err="1"/>
              <a:t>Фирулева</a:t>
            </a:r>
            <a:r>
              <a:rPr lang="ru-RU" sz="1800" i="1" dirty="0"/>
              <a:t> Г.Н.)</a:t>
            </a:r>
          </a:p>
          <a:p>
            <a:pPr marL="361950" indent="-280988">
              <a:buFont typeface="+mj-lt"/>
              <a:buAutoNum type="arabicPeriod"/>
            </a:pPr>
            <a:r>
              <a:rPr lang="ru-RU" i="1" dirty="0"/>
              <a:t>М</a:t>
            </a:r>
            <a:r>
              <a:rPr lang="ru-RU" i="1" dirty="0" smtClean="0"/>
              <a:t>етод </a:t>
            </a:r>
            <a:r>
              <a:rPr lang="ru-RU" i="1" dirty="0"/>
              <a:t>проектов </a:t>
            </a:r>
            <a:r>
              <a:rPr lang="ru-RU" sz="1800" i="1" dirty="0"/>
              <a:t>(Лузина Л.В.)</a:t>
            </a:r>
          </a:p>
        </p:txBody>
      </p:sp>
    </p:spTree>
    <p:extLst>
      <p:ext uri="{BB962C8B-B14F-4D97-AF65-F5344CB8AC3E}">
        <p14:creationId xmlns:p14="http://schemas.microsoft.com/office/powerpoint/2010/main" val="287958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71600" y="4797152"/>
            <a:ext cx="8172400" cy="1944216"/>
          </a:xfrm>
        </p:spPr>
        <p:txBody>
          <a:bodyPr anchor="ctr">
            <a:noAutofit/>
          </a:bodyPr>
          <a:lstStyle/>
          <a:p>
            <a:pPr marL="82296" lvl="0" indent="0">
              <a:spcBef>
                <a:spcPts val="2400"/>
              </a:spcBef>
              <a:buNone/>
            </a:pPr>
            <a:r>
              <a:rPr lang="ru-RU" sz="3200" i="1" dirty="0"/>
              <a:t>Обзор педагогической </a:t>
            </a:r>
            <a:r>
              <a:rPr lang="ru-RU" sz="3200" b="1" i="1" dirty="0"/>
              <a:t>литературы</a:t>
            </a:r>
            <a:r>
              <a:rPr lang="ru-RU" sz="3200" i="1" dirty="0"/>
              <a:t> по теме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8384" y="333136"/>
            <a:ext cx="5760000" cy="4320000"/>
          </a:xfrm>
          <a:prstGeom prst="rect">
            <a:avLst/>
          </a:prstGeom>
          <a:ln w="38100">
            <a:solidFill>
              <a:schemeClr val="accent5"/>
            </a:solidFill>
          </a:ln>
        </p:spPr>
      </p:pic>
      <p:sp>
        <p:nvSpPr>
          <p:cNvPr id="5" name="Объект 3"/>
          <p:cNvSpPr txBox="1">
            <a:spLocks/>
          </p:cNvSpPr>
          <p:nvPr/>
        </p:nvSpPr>
        <p:spPr>
          <a:xfrm>
            <a:off x="971600" y="4005064"/>
            <a:ext cx="1584176" cy="172819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>
              <a:buFont typeface="Wingdings 2"/>
              <a:buNone/>
            </a:pPr>
            <a:r>
              <a:rPr lang="ru-RU" sz="8000" b="1" i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</a:t>
            </a:r>
            <a:endParaRPr lang="ru-RU" sz="8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3041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6104" y="116632"/>
            <a:ext cx="8207896" cy="6741368"/>
          </a:xfrm>
        </p:spPr>
        <p:txBody>
          <a:bodyPr anchor="ctr">
            <a:noAutofit/>
          </a:bodyPr>
          <a:lstStyle/>
          <a:p>
            <a:r>
              <a:rPr lang="ru-RU" sz="1800" dirty="0" smtClean="0"/>
              <a:t>      Воронкова В.В., Казакова С.А. </a:t>
            </a:r>
            <a:br>
              <a:rPr lang="ru-RU" sz="1800" dirty="0" smtClean="0"/>
            </a:br>
            <a:r>
              <a:rPr lang="ru-RU" sz="1800" dirty="0" smtClean="0"/>
              <a:t>Социально </a:t>
            </a:r>
            <a:r>
              <a:rPr lang="ru-RU" sz="1800" dirty="0"/>
              <a:t>– бытовая ориентировка учащихся 5-9 классов в специальной (коррекционной) общеобразовательной школе VIII вида.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400" dirty="0" smtClean="0"/>
              <a:t>Пособие </a:t>
            </a:r>
            <a:r>
              <a:rPr lang="ru-RU" sz="1400" dirty="0"/>
              <a:t>для учителя. - М.: </a:t>
            </a:r>
            <a:r>
              <a:rPr lang="ru-RU" sz="1400" dirty="0" err="1"/>
              <a:t>Владос</a:t>
            </a:r>
            <a:r>
              <a:rPr lang="ru-RU" sz="1400" dirty="0"/>
              <a:t>,  2006.-  248 с.</a:t>
            </a:r>
          </a:p>
          <a:p>
            <a:r>
              <a:rPr lang="ru-RU" sz="1800" dirty="0" smtClean="0"/>
              <a:t>      Гладкая </a:t>
            </a:r>
            <a:r>
              <a:rPr lang="ru-RU" sz="1800" dirty="0"/>
              <a:t>В. В.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Социально-бытовая </a:t>
            </a:r>
            <a:r>
              <a:rPr lang="ru-RU" sz="1800" dirty="0"/>
              <a:t>подготовка воспитанников специальных (коррекционных) общеобразовательных учреждений VIII вида.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400" dirty="0" smtClean="0"/>
              <a:t>Издание </a:t>
            </a:r>
            <a:r>
              <a:rPr lang="ru-RU" sz="1400" dirty="0"/>
              <a:t>2-е. Методическое пособие.- М.: Издательство НЦ «ЭНАС», 2006 .-192  с.</a:t>
            </a:r>
            <a:endParaRPr lang="ru-RU" sz="1800" dirty="0"/>
          </a:p>
          <a:p>
            <a:r>
              <a:rPr lang="ru-RU" sz="1800" dirty="0" smtClean="0"/>
              <a:t>       Девяткова </a:t>
            </a:r>
            <a:r>
              <a:rPr lang="ru-RU" sz="1800" dirty="0"/>
              <a:t>Т.А.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Социально-бытовая </a:t>
            </a:r>
            <a:r>
              <a:rPr lang="ru-RU" sz="1800" dirty="0"/>
              <a:t>ориентировка в специальных (коррекционных) образовательных учреждений VIII вида: пособие для </a:t>
            </a:r>
            <a:r>
              <a:rPr lang="ru-RU" sz="1800" dirty="0" smtClean="0"/>
              <a:t>учителя.</a:t>
            </a:r>
            <a:br>
              <a:rPr lang="ru-RU" sz="1800" dirty="0" smtClean="0"/>
            </a:br>
            <a:r>
              <a:rPr lang="ru-RU" sz="1400" dirty="0" smtClean="0"/>
              <a:t>М</a:t>
            </a:r>
            <a:r>
              <a:rPr lang="ru-RU" sz="1400" dirty="0"/>
              <a:t>.: </a:t>
            </a:r>
            <a:r>
              <a:rPr lang="ru-RU" sz="1400" dirty="0" err="1"/>
              <a:t>Гуманитар</a:t>
            </a:r>
            <a:r>
              <a:rPr lang="ru-RU" sz="1400" dirty="0"/>
              <a:t>. изд. центр ВЛАДОС, 2004.- 304с.</a:t>
            </a:r>
          </a:p>
          <a:p>
            <a:r>
              <a:rPr lang="ru-RU" sz="1800" dirty="0" smtClean="0"/>
              <a:t>       Использование </a:t>
            </a:r>
            <a:r>
              <a:rPr lang="ru-RU" sz="1800" dirty="0"/>
              <a:t>новых информационных технологий в образовании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400" dirty="0" smtClean="0"/>
              <a:t>http</a:t>
            </a:r>
            <a:r>
              <a:rPr lang="ru-RU" sz="1400" dirty="0"/>
              <a:t>://www.dioo.ru/poleznyie-stati/ispolzovanie-novyih-informatsionnyih-tehnologiy- obrazovanii.html </a:t>
            </a:r>
            <a:endParaRPr lang="ru-RU" sz="1800" dirty="0"/>
          </a:p>
          <a:p>
            <a:r>
              <a:rPr lang="ru-RU" sz="1800" dirty="0" smtClean="0"/>
              <a:t>       </a:t>
            </a:r>
            <a:r>
              <a:rPr lang="ru-RU" sz="1800" dirty="0" err="1" smtClean="0"/>
              <a:t>Ксензова</a:t>
            </a:r>
            <a:r>
              <a:rPr lang="ru-RU" sz="1800" dirty="0" smtClean="0"/>
              <a:t> </a:t>
            </a:r>
            <a:r>
              <a:rPr lang="ru-RU" sz="1800" dirty="0"/>
              <a:t>Г.Ю.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Перспективные </a:t>
            </a:r>
            <a:r>
              <a:rPr lang="ru-RU" sz="1800" dirty="0"/>
              <a:t>школьные технологии: Учебно-методическое пособие.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400" dirty="0"/>
              <a:t>М.: Педагогическое общество России, 2000 </a:t>
            </a:r>
            <a:endParaRPr lang="ru-RU" sz="1800" dirty="0"/>
          </a:p>
          <a:p>
            <a:r>
              <a:rPr lang="ru-RU" sz="1800" dirty="0" smtClean="0"/>
              <a:t>       Понятие </a:t>
            </a:r>
            <a:r>
              <a:rPr lang="ru-RU" sz="1800" dirty="0"/>
              <a:t>информационно – коммуникационных технологий – (ИКТ) и их роль в образовательном процессе.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400" dirty="0" smtClean="0"/>
              <a:t>http</a:t>
            </a:r>
            <a:r>
              <a:rPr lang="ru-RU" sz="1400" dirty="0"/>
              <a:t>://www.ido.rudn.ru/nfpk/mult/mult8.html </a:t>
            </a:r>
          </a:p>
          <a:p>
            <a:r>
              <a:rPr lang="ru-RU" sz="1800" dirty="0" smtClean="0"/>
              <a:t>       </a:t>
            </a:r>
            <a:r>
              <a:rPr lang="ru-RU" sz="1800" dirty="0" err="1" smtClean="0"/>
              <a:t>Селевко</a:t>
            </a:r>
            <a:r>
              <a:rPr lang="ru-RU" sz="1800" dirty="0" smtClean="0"/>
              <a:t> </a:t>
            </a:r>
            <a:r>
              <a:rPr lang="ru-RU" sz="1800" dirty="0"/>
              <a:t>Г.К.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Альтернативные </a:t>
            </a:r>
            <a:r>
              <a:rPr lang="ru-RU" sz="1800" dirty="0"/>
              <a:t>педагогические технологии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400" dirty="0" smtClean="0"/>
              <a:t>М</a:t>
            </a:r>
            <a:r>
              <a:rPr lang="ru-RU" sz="1400" dirty="0"/>
              <a:t>.: НИИ школьных технологий, 2005 (Серия «Энциклопедия образовательных технологий</a:t>
            </a:r>
            <a:r>
              <a:rPr lang="ru-RU" sz="1400" dirty="0" smtClean="0"/>
              <a:t>»).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49623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143</TotalTime>
  <Words>231</Words>
  <Application>Microsoft Office PowerPoint</Application>
  <PresentationFormat>Экран (4:3)</PresentationFormat>
  <Paragraphs>61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Солнцестояние</vt:lpstr>
      <vt:lpstr>Методический день</vt:lpstr>
      <vt:lpstr>Современные информационно-образовательные технологии как фактор повышения профессиональной компетентности учителя</vt:lpstr>
      <vt:lpstr>План</vt:lpstr>
      <vt:lpstr>Презентация PowerPoint</vt:lpstr>
      <vt:lpstr>                     А.С. Юринов Современные информационно-педагогические технологии как фактор повышения профессиональной компетенции учителя</vt:lpstr>
      <vt:lpstr>Функции информационно-педагогических технологий</vt:lpstr>
      <vt:lpstr>Этапы развития компетентности педагога и рекомендуемые технологии и средства</vt:lpstr>
      <vt:lpstr>Вывод</vt:lpstr>
      <vt:lpstr>                  О.Н. Королева Профессиональная компетентность педагога - главный фактор повышения качества образования</vt:lpstr>
      <vt:lpstr>Современные элементы педагогической компетентности</vt:lpstr>
      <vt:lpstr>Конструктивные элементы урока  с применением ИКТ</vt:lpstr>
      <vt:lpstr>Результаты применения ИКТ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Современные информационно-образовательные технологии как фактор повышения профессиональной компетентности учителя</dc:title>
  <dc:creator>пользователь</dc:creator>
  <cp:lastModifiedBy>пользователь</cp:lastModifiedBy>
  <cp:revision>23</cp:revision>
  <dcterms:created xsi:type="dcterms:W3CDTF">2015-01-22T19:41:13Z</dcterms:created>
  <dcterms:modified xsi:type="dcterms:W3CDTF">2015-01-22T22:10:02Z</dcterms:modified>
</cp:coreProperties>
</file>