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81" r:id="rId5"/>
    <p:sldId id="259" r:id="rId6"/>
    <p:sldId id="267" r:id="rId7"/>
    <p:sldId id="264" r:id="rId8"/>
    <p:sldId id="265" r:id="rId9"/>
    <p:sldId id="266" r:id="rId10"/>
    <p:sldId id="260" r:id="rId11"/>
    <p:sldId id="268" r:id="rId12"/>
    <p:sldId id="270" r:id="rId13"/>
    <p:sldId id="269" r:id="rId14"/>
    <p:sldId id="261" r:id="rId15"/>
    <p:sldId id="271" r:id="rId16"/>
    <p:sldId id="272" r:id="rId17"/>
    <p:sldId id="273" r:id="rId18"/>
    <p:sldId id="274" r:id="rId19"/>
    <p:sldId id="262" r:id="rId20"/>
    <p:sldId id="275" r:id="rId21"/>
    <p:sldId id="276" r:id="rId22"/>
    <p:sldId id="277" r:id="rId23"/>
    <p:sldId id="263" r:id="rId24"/>
    <p:sldId id="278" r:id="rId25"/>
    <p:sldId id="279" r:id="rId26"/>
    <p:sldId id="280" r:id="rId27"/>
    <p:sldId id="28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howGuides="1">
      <p:cViewPr varScale="1">
        <p:scale>
          <a:sx n="110" d="100"/>
          <a:sy n="110" d="100"/>
        </p:scale>
        <p:origin x="-17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3B6EA1E-FB16-447C-B96A-307565D80BCB}" type="datetimeFigureOut">
              <a:rPr lang="ru-RU" smtClean="0"/>
              <a:t>05.03.2015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39C26AB0-F46E-4B3B-8BF7-BB51AAAD1E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A1E-FB16-447C-B96A-307565D80BCB}" type="datetimeFigureOut">
              <a:rPr lang="ru-RU" smtClean="0"/>
              <a:t>05.03.2015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26AB0-F46E-4B3B-8BF7-BB51AAAD1E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A1E-FB16-447C-B96A-307565D80BCB}" type="datetimeFigureOut">
              <a:rPr lang="ru-RU" smtClean="0"/>
              <a:t>05.03.2015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26AB0-F46E-4B3B-8BF7-BB51AAAD1E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A1E-FB16-447C-B96A-307565D80BCB}" type="datetimeFigureOut">
              <a:rPr lang="ru-RU" smtClean="0"/>
              <a:t>05.03.2015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26AB0-F46E-4B3B-8BF7-BB51AAAD1E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3B6EA1E-FB16-447C-B96A-307565D80BCB}" type="datetimeFigureOut">
              <a:rPr lang="ru-RU" smtClean="0"/>
              <a:t>05.03.2015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9C26AB0-F46E-4B3B-8BF7-BB51AAAD1EA7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3B6EA1E-FB16-447C-B96A-307565D80BCB}" type="datetimeFigureOut">
              <a:rPr lang="ru-RU" smtClean="0"/>
              <a:t>05.03.2015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39C26AB0-F46E-4B3B-8BF7-BB51AAAD1E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A1E-FB16-447C-B96A-307565D80BCB}" type="datetimeFigureOut">
              <a:rPr lang="ru-RU" smtClean="0"/>
              <a:t>05.03.2015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26AB0-F46E-4B3B-8BF7-BB51AAAD1E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A1E-FB16-447C-B96A-307565D80BCB}" type="datetimeFigureOut">
              <a:rPr lang="ru-RU" smtClean="0"/>
              <a:t>05.03.2015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26AB0-F46E-4B3B-8BF7-BB51AAAD1E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A1E-FB16-447C-B96A-307565D80BCB}" type="datetimeFigureOut">
              <a:rPr lang="ru-RU" smtClean="0"/>
              <a:t>05.03.2015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26AB0-F46E-4B3B-8BF7-BB51AAAD1E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A1E-FB16-447C-B96A-307565D80BCB}" type="datetimeFigureOut">
              <a:rPr lang="ru-RU" smtClean="0"/>
              <a:t>05.03.2015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26AB0-F46E-4B3B-8BF7-BB51AAAD1E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A1E-FB16-447C-B96A-307565D80BCB}" type="datetimeFigureOut">
              <a:rPr lang="ru-RU" smtClean="0"/>
              <a:t>05.03.2015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26AB0-F46E-4B3B-8BF7-BB51AAAD1E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3B6EA1E-FB16-447C-B96A-307565D80BCB}" type="datetimeFigureOut">
              <a:rPr lang="ru-RU" smtClean="0"/>
              <a:t>05.03.2015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39C26AB0-F46E-4B3B-8BF7-BB51AAAD1EA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204864"/>
            <a:ext cx="8458200" cy="1470025"/>
          </a:xfrm>
        </p:spPr>
        <p:txBody>
          <a:bodyPr>
            <a:normAutofit/>
          </a:bodyPr>
          <a:lstStyle/>
          <a:p>
            <a:r>
              <a:rPr lang="en-US" b="1" dirty="0" smtClean="0"/>
              <a:t>IV </a:t>
            </a:r>
            <a:r>
              <a:rPr lang="ru-RU" b="1" dirty="0" smtClean="0"/>
              <a:t>областной форум </a:t>
            </a:r>
            <a:br>
              <a:rPr lang="ru-RU" b="1" dirty="0" smtClean="0"/>
            </a:br>
            <a:r>
              <a:rPr lang="ru-RU" b="1" dirty="0" smtClean="0"/>
              <a:t>«</a:t>
            </a:r>
            <a:r>
              <a:rPr lang="ru-RU" b="1" dirty="0"/>
              <a:t>Большая перемена</a:t>
            </a:r>
            <a:r>
              <a:rPr lang="ru-RU" b="1" dirty="0" smtClean="0"/>
              <a:t>»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anchor="b">
            <a:normAutofit/>
          </a:bodyPr>
          <a:lstStyle/>
          <a:p>
            <a:r>
              <a:rPr lang="ru-RU" b="1" dirty="0" smtClean="0"/>
              <a:t>МАСКОУ СКОШ №3</a:t>
            </a:r>
            <a:br>
              <a:rPr lang="ru-RU" b="1" dirty="0" smtClean="0"/>
            </a:br>
            <a:r>
              <a:rPr lang="en-US" b="1" dirty="0" smtClean="0"/>
              <a:t>VIII</a:t>
            </a:r>
            <a:r>
              <a:rPr lang="ru-RU" b="1" dirty="0" smtClean="0"/>
              <a:t> вида г. Ишима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4797152"/>
            <a:ext cx="3672408" cy="936104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18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Цель форума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продемонстрировать общественности, как на занятиях используются технологии </a:t>
            </a:r>
            <a:r>
              <a:rPr lang="ru-RU" b="1" dirty="0" smtClean="0">
                <a:solidFill>
                  <a:schemeClr val="accent3"/>
                </a:solidFill>
              </a:rPr>
              <a:t>продуктивного взаимодействия</a:t>
            </a:r>
            <a:r>
              <a:rPr lang="ru-RU" dirty="0" smtClean="0">
                <a:solidFill>
                  <a:schemeClr val="accent3"/>
                </a:solidFill>
              </a:rPr>
              <a:t>, </a:t>
            </a:r>
            <a:r>
              <a:rPr lang="ru-RU" dirty="0" smtClean="0"/>
              <a:t>ориентированные на развитие у детей навыков:</a:t>
            </a:r>
            <a:br>
              <a:rPr lang="ru-RU" dirty="0" smtClean="0"/>
            </a:br>
            <a:r>
              <a:rPr lang="ru-RU" dirty="0" smtClean="0"/>
              <a:t>- сотрудничества</a:t>
            </a:r>
            <a:br>
              <a:rPr lang="ru-RU" dirty="0" smtClean="0"/>
            </a:br>
            <a:r>
              <a:rPr lang="ru-RU" dirty="0" smtClean="0"/>
              <a:t>- командной работы</a:t>
            </a:r>
            <a:br>
              <a:rPr lang="ru-RU" dirty="0" smtClean="0"/>
            </a:br>
            <a:r>
              <a:rPr lang="ru-RU" dirty="0" smtClean="0"/>
              <a:t>- поиска реального решения проблемы</a:t>
            </a:r>
            <a:br>
              <a:rPr lang="ru-RU" dirty="0" smtClean="0"/>
            </a:br>
            <a:r>
              <a:rPr lang="ru-RU" dirty="0" smtClean="0"/>
              <a:t>- выработки конкретного результата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323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91264" cy="5976664"/>
          </a:xfrm>
        </p:spPr>
        <p:txBody>
          <a:bodyPr anchor="ctr">
            <a:normAutofit/>
          </a:bodyPr>
          <a:lstStyle/>
          <a:p>
            <a:r>
              <a:rPr lang="ru-RU" dirty="0" smtClean="0"/>
              <a:t>Дата проведения: </a:t>
            </a:r>
            <a:br>
              <a:rPr lang="ru-RU" dirty="0" smtClean="0"/>
            </a:br>
            <a:r>
              <a:rPr lang="ru-RU" b="1" dirty="0" smtClean="0">
                <a:solidFill>
                  <a:schemeClr val="accent3"/>
                </a:solidFill>
              </a:rPr>
              <a:t>28</a:t>
            </a:r>
            <a:r>
              <a:rPr lang="ru-RU" dirty="0" smtClean="0">
                <a:solidFill>
                  <a:schemeClr val="accent3"/>
                </a:solidFill>
              </a:rPr>
              <a:t> </a:t>
            </a:r>
            <a:r>
              <a:rPr lang="ru-RU" dirty="0" smtClean="0"/>
              <a:t>февраля 2015 года</a:t>
            </a:r>
          </a:p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Приняли участие: </a:t>
            </a:r>
            <a:br>
              <a:rPr lang="ru-RU" dirty="0" smtClean="0"/>
            </a:br>
            <a:r>
              <a:rPr lang="ru-RU" b="1" dirty="0" smtClean="0">
                <a:solidFill>
                  <a:schemeClr val="accent3"/>
                </a:solidFill>
              </a:rPr>
              <a:t>53</a:t>
            </a:r>
            <a:r>
              <a:rPr lang="ru-RU" dirty="0" smtClean="0"/>
              <a:t> представителя родительской общественности</a:t>
            </a:r>
            <a:br>
              <a:rPr lang="ru-RU" dirty="0" smtClean="0"/>
            </a:br>
            <a:r>
              <a:rPr lang="ru-RU" b="1" dirty="0" smtClean="0">
                <a:solidFill>
                  <a:schemeClr val="accent3"/>
                </a:solidFill>
              </a:rPr>
              <a:t>11 </a:t>
            </a:r>
            <a:r>
              <a:rPr lang="ru-RU" dirty="0" smtClean="0"/>
              <a:t>педагогов МАСКОУ СКОШ №3</a:t>
            </a:r>
          </a:p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Сформировано рабочих групп: </a:t>
            </a:r>
            <a:br>
              <a:rPr lang="ru-RU" dirty="0" smtClean="0"/>
            </a:br>
            <a:r>
              <a:rPr lang="ru-RU" b="1" dirty="0" smtClean="0">
                <a:solidFill>
                  <a:schemeClr val="accent3"/>
                </a:solidFill>
              </a:rPr>
              <a:t>5</a:t>
            </a:r>
            <a:endParaRPr lang="ru-RU" b="1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78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6016"/>
            <a:ext cx="86868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Правила общения в рабочих группах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008" y="1700808"/>
            <a:ext cx="8964488" cy="2088232"/>
          </a:xfrm>
        </p:spPr>
        <p:txBody>
          <a:bodyPr numCol="2">
            <a:normAutofit/>
          </a:bodyPr>
          <a:lstStyle/>
          <a:p>
            <a:r>
              <a:rPr lang="ru-RU" sz="2400" dirty="0" smtClean="0"/>
              <a:t>Думаем, слушаем, высказываемся</a:t>
            </a:r>
            <a:r>
              <a:rPr lang="ru-RU" sz="2400" dirty="0"/>
              <a:t>.</a:t>
            </a:r>
          </a:p>
          <a:p>
            <a:r>
              <a:rPr lang="ru-RU" sz="2400" dirty="0" smtClean="0"/>
              <a:t>Уважаем </a:t>
            </a:r>
            <a:r>
              <a:rPr lang="ru-RU" sz="2400" dirty="0"/>
              <a:t>мнение других.</a:t>
            </a:r>
          </a:p>
          <a:p>
            <a:r>
              <a:rPr lang="ru-RU" sz="2400" dirty="0"/>
              <a:t>Не берем всю инициативу на себя.</a:t>
            </a:r>
          </a:p>
          <a:p>
            <a:r>
              <a:rPr lang="ru-RU" sz="2400" dirty="0" smtClean="0"/>
              <a:t>Записываем </a:t>
            </a:r>
            <a:r>
              <a:rPr lang="ru-RU" sz="2400" dirty="0"/>
              <a:t>идеи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Спрашиваем </a:t>
            </a:r>
            <a:r>
              <a:rPr lang="ru-RU" sz="2400" dirty="0"/>
              <a:t>у </a:t>
            </a:r>
            <a:r>
              <a:rPr lang="ru-RU" sz="2400" dirty="0" smtClean="0"/>
              <a:t>группы, а не у ведущего.</a:t>
            </a:r>
            <a:endParaRPr lang="ru-RU" sz="2400" dirty="0"/>
          </a:p>
          <a:p>
            <a:r>
              <a:rPr lang="ru-RU" sz="2400" dirty="0" smtClean="0"/>
              <a:t>Не ждем </a:t>
            </a:r>
            <a:r>
              <a:rPr lang="ru-RU" sz="2400" dirty="0"/>
              <a:t>подсказки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11267" name="Picture 3" descr="H:\Мои документы\СКОШ 3 материалы\САЙТ СКШ №3\Круглый стол Современная школа, родители, дети как быть успешными вместе\P90100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75656" y="4005064"/>
            <a:ext cx="6192688" cy="2496278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304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38064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1. Использование </a:t>
            </a:r>
            <a:r>
              <a:rPr lang="ru-RU" b="1" dirty="0"/>
              <a:t>ИКТ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 </a:t>
            </a:r>
            <a:r>
              <a:rPr lang="ru-RU" b="1" dirty="0"/>
              <a:t>образовательном процессе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и </a:t>
            </a:r>
            <a:r>
              <a:rPr lang="ru-RU" b="1" dirty="0"/>
              <a:t>их влияние на качество обучения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325112"/>
          </a:xfrm>
        </p:spPr>
        <p:txBody>
          <a:bodyPr anchor="ctr">
            <a:normAutofit/>
          </a:bodyPr>
          <a:lstStyle/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Григорьева Ольга Леонидовна </a:t>
            </a:r>
          </a:p>
          <a:p>
            <a:pPr marL="109728" indent="0">
              <a:buNone/>
            </a:pPr>
            <a:r>
              <a:rPr lang="ru-RU" dirty="0" smtClean="0"/>
              <a:t>– учитель математики</a:t>
            </a:r>
          </a:p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r>
              <a:rPr lang="ru-RU" b="1" dirty="0">
                <a:solidFill>
                  <a:schemeClr val="accent3"/>
                </a:solidFill>
              </a:rPr>
              <a:t>Золотарева Светлана Анатольевна </a:t>
            </a:r>
          </a:p>
          <a:p>
            <a:pPr marL="109728" indent="0">
              <a:buNone/>
            </a:pPr>
            <a:r>
              <a:rPr lang="ru-RU" dirty="0" smtClean="0"/>
              <a:t>– учитель русского языка и литературы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778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686800" cy="5809832"/>
          </a:xfrm>
        </p:spPr>
        <p:txBody>
          <a:bodyPr anchor="ctr">
            <a:normAutofit/>
          </a:bodyPr>
          <a:lstStyle/>
          <a:p>
            <a:pPr marL="109728" indent="0">
              <a:spcBef>
                <a:spcPts val="2400"/>
              </a:spcBef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ТЕХНОЛОГИИ</a:t>
            </a:r>
            <a:r>
              <a:rPr lang="ru-RU" b="1" dirty="0">
                <a:solidFill>
                  <a:schemeClr val="accent3"/>
                </a:solidFill>
              </a:rPr>
              <a:t> </a:t>
            </a:r>
            <a:r>
              <a:rPr lang="ru-RU" b="1" dirty="0" smtClean="0">
                <a:solidFill>
                  <a:schemeClr val="accent3"/>
                </a:solidFill>
              </a:rPr>
              <a:t>и ФОРМЫ работы группы</a:t>
            </a:r>
            <a:endParaRPr lang="ru-RU" b="1" dirty="0">
              <a:solidFill>
                <a:schemeClr val="accent3"/>
              </a:solidFill>
            </a:endParaRPr>
          </a:p>
          <a:p>
            <a:pPr>
              <a:spcBef>
                <a:spcPts val="2400"/>
              </a:spcBef>
            </a:pPr>
            <a:r>
              <a:rPr lang="ru-RU" u="sng" dirty="0"/>
              <a:t>Тестирование</a:t>
            </a:r>
            <a:r>
              <a:rPr lang="ru-RU" dirty="0"/>
              <a:t> на знание возможностей  программ современных компьютеров при обучении детей.</a:t>
            </a:r>
          </a:p>
          <a:p>
            <a:pPr>
              <a:spcBef>
                <a:spcPts val="2400"/>
              </a:spcBef>
            </a:pPr>
            <a:r>
              <a:rPr lang="ru-RU" u="sng" dirty="0"/>
              <a:t>Лекторий</a:t>
            </a:r>
            <a:r>
              <a:rPr lang="ru-RU" dirty="0"/>
              <a:t> об использовании ИКТ в образовательном процессе.</a:t>
            </a:r>
          </a:p>
          <a:p>
            <a:pPr>
              <a:spcBef>
                <a:spcPts val="2400"/>
              </a:spcBef>
            </a:pPr>
            <a:r>
              <a:rPr lang="ru-RU" u="sng" dirty="0"/>
              <a:t>Презентация</a:t>
            </a:r>
            <a:r>
              <a:rPr lang="ru-RU" dirty="0"/>
              <a:t> «Использования ИКТ на уроках математики».</a:t>
            </a:r>
          </a:p>
          <a:p>
            <a:pPr>
              <a:spcBef>
                <a:spcPts val="2400"/>
              </a:spcBef>
            </a:pPr>
            <a:r>
              <a:rPr lang="ru-RU" u="sng" dirty="0"/>
              <a:t>Практикум</a:t>
            </a:r>
            <a:r>
              <a:rPr lang="ru-RU" dirty="0"/>
              <a:t> (Создание в интернете почтового ящика).</a:t>
            </a:r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7282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686800" cy="6097864"/>
          </a:xfrm>
        </p:spPr>
        <p:txBody>
          <a:bodyPr anchor="t">
            <a:normAutofit/>
          </a:bodyPr>
          <a:lstStyle/>
          <a:p>
            <a:pPr marL="109728" indent="0">
              <a:buNone/>
            </a:pPr>
            <a:r>
              <a:rPr lang="ru-RU" b="1" dirty="0">
                <a:solidFill>
                  <a:schemeClr val="accent3"/>
                </a:solidFill>
              </a:rPr>
              <a:t>РЕЗУЛЬТАТЫ</a:t>
            </a:r>
            <a:endParaRPr lang="ru-RU" b="1" dirty="0" smtClean="0">
              <a:solidFill>
                <a:schemeClr val="accent3"/>
              </a:solidFill>
            </a:endParaRPr>
          </a:p>
          <a:p>
            <a:pPr marL="109728" indent="0">
              <a:spcBef>
                <a:spcPts val="2400"/>
              </a:spcBef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1. </a:t>
            </a:r>
            <a:r>
              <a:rPr lang="ru-RU" dirty="0" smtClean="0"/>
              <a:t>Готовность родителей активно применять </a:t>
            </a:r>
            <a:r>
              <a:rPr lang="ru-RU" dirty="0" err="1" smtClean="0"/>
              <a:t>интернет-ресурсы</a:t>
            </a:r>
            <a:r>
              <a:rPr lang="ru-RU" dirty="0" smtClean="0"/>
              <a:t> в процессе </a:t>
            </a:r>
            <a:r>
              <a:rPr lang="ru-RU" dirty="0"/>
              <a:t>обучения и воспитания </a:t>
            </a:r>
            <a:r>
              <a:rPr lang="ru-RU" dirty="0" smtClean="0"/>
              <a:t>детей (материалы школьного сайта)</a:t>
            </a:r>
            <a:endParaRPr lang="ru-RU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0351" y="2780928"/>
            <a:ext cx="5167753" cy="2952000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047448" y="4288826"/>
            <a:ext cx="3947600" cy="2340000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314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686800" cy="6097864"/>
          </a:xfrm>
        </p:spPr>
        <p:txBody>
          <a:bodyPr anchor="t">
            <a:normAutofit/>
          </a:bodyPr>
          <a:lstStyle/>
          <a:p>
            <a:pPr marL="109728" indent="0">
              <a:buNone/>
            </a:pPr>
            <a:r>
              <a:rPr lang="ru-RU" b="1" dirty="0">
                <a:solidFill>
                  <a:schemeClr val="accent3"/>
                </a:solidFill>
              </a:rPr>
              <a:t>РЕЗУЛЬТАТЫ</a:t>
            </a:r>
            <a:endParaRPr lang="ru-RU" b="1" dirty="0" smtClean="0">
              <a:solidFill>
                <a:schemeClr val="accent3"/>
              </a:solidFill>
            </a:endParaRPr>
          </a:p>
          <a:p>
            <a:pPr marL="109728" indent="0">
              <a:spcBef>
                <a:spcPts val="2400"/>
              </a:spcBef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2. </a:t>
            </a:r>
            <a:r>
              <a:rPr lang="ru-RU" dirty="0" smtClean="0"/>
              <a:t>Разработаны памятки:</a:t>
            </a:r>
            <a:br>
              <a:rPr lang="ru-RU" dirty="0" smtClean="0"/>
            </a:br>
            <a:r>
              <a:rPr lang="ru-RU" dirty="0" smtClean="0"/>
              <a:t>«</a:t>
            </a:r>
            <a:r>
              <a:rPr lang="ru-RU" dirty="0"/>
              <a:t>Использование </a:t>
            </a:r>
            <a:r>
              <a:rPr lang="ru-RU" dirty="0" err="1" smtClean="0"/>
              <a:t>интернет-ресурсов</a:t>
            </a:r>
            <a:r>
              <a:rPr lang="ru-RU" dirty="0" smtClean="0"/>
              <a:t> </a:t>
            </a:r>
            <a:r>
              <a:rPr lang="ru-RU" dirty="0"/>
              <a:t>в обучении </a:t>
            </a:r>
            <a:r>
              <a:rPr lang="ru-RU" dirty="0" smtClean="0"/>
              <a:t>школьника»</a:t>
            </a:r>
            <a:br>
              <a:rPr lang="ru-RU" dirty="0" smtClean="0"/>
            </a:br>
            <a:r>
              <a:rPr lang="ru-RU" dirty="0" smtClean="0"/>
              <a:t>«</a:t>
            </a:r>
            <a:r>
              <a:rPr lang="ru-RU" dirty="0"/>
              <a:t>Правила работы школьника за компьютером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026" name="Picture 2" descr="http://www.hudeem-vmeste.ru/sites/default/files/userpics/u2997/pravilno2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387" y="3220169"/>
            <a:ext cx="6753225" cy="3305175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9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97864"/>
          </a:xfrm>
        </p:spPr>
        <p:txBody>
          <a:bodyPr anchor="t">
            <a:normAutofit/>
          </a:bodyPr>
          <a:lstStyle/>
          <a:p>
            <a:pPr marL="109728" indent="0">
              <a:buNone/>
            </a:pPr>
            <a:r>
              <a:rPr lang="ru-RU" b="1" dirty="0">
                <a:solidFill>
                  <a:schemeClr val="accent3"/>
                </a:solidFill>
              </a:rPr>
              <a:t>РЕЗУЛЬТАТЫ</a:t>
            </a:r>
            <a:endParaRPr lang="ru-RU" b="1" dirty="0" smtClean="0">
              <a:solidFill>
                <a:schemeClr val="accent3"/>
              </a:solidFill>
            </a:endParaRPr>
          </a:p>
          <a:p>
            <a:pPr marL="109728" indent="0">
              <a:spcBef>
                <a:spcPts val="2400"/>
              </a:spcBef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3. </a:t>
            </a:r>
            <a:r>
              <a:rPr lang="ru-RU" dirty="0" smtClean="0"/>
              <a:t>Повышение </a:t>
            </a:r>
            <a:r>
              <a:rPr lang="ru-RU" dirty="0"/>
              <a:t>компьютерной грамотности </a:t>
            </a:r>
            <a:r>
              <a:rPr lang="ru-RU" dirty="0" smtClean="0"/>
              <a:t>родителей</a:t>
            </a:r>
            <a:r>
              <a:rPr lang="ru-RU" dirty="0"/>
              <a:t> </a:t>
            </a:r>
            <a:r>
              <a:rPr lang="ru-RU" dirty="0" smtClean="0"/>
              <a:t>(Создание в интернете почтового ящика)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73866" y="2564904"/>
            <a:ext cx="2514158" cy="3882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708920"/>
            <a:ext cx="2152650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870095"/>
            <a:ext cx="4248472" cy="2503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2708920"/>
            <a:ext cx="8928992" cy="373894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24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94048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2. Применение </a:t>
            </a:r>
            <a:r>
              <a:rPr lang="ru-RU" b="1" dirty="0" err="1" smtClean="0"/>
              <a:t>здоровьесберегающих</a:t>
            </a:r>
            <a:r>
              <a:rPr lang="ru-RU" b="1" dirty="0"/>
              <a:t> технологий в обучении детей с ограниченными возможностями здоровья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b">
            <a:normAutofit/>
          </a:bodyPr>
          <a:lstStyle/>
          <a:p>
            <a:pPr marL="109728" indent="0">
              <a:buNone/>
            </a:pPr>
            <a:r>
              <a:rPr lang="ru-RU" b="1" dirty="0">
                <a:solidFill>
                  <a:schemeClr val="accent3"/>
                </a:solidFill>
              </a:rPr>
              <a:t>Филиппова </a:t>
            </a:r>
            <a:r>
              <a:rPr lang="ru-RU" b="1" dirty="0" smtClean="0">
                <a:solidFill>
                  <a:schemeClr val="accent3"/>
                </a:solidFill>
              </a:rPr>
              <a:t>Ирина Ивановна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– учитель </a:t>
            </a:r>
            <a:r>
              <a:rPr lang="ru-RU" dirty="0"/>
              <a:t>русского языка и </a:t>
            </a:r>
            <a:r>
              <a:rPr lang="ru-RU" dirty="0" smtClean="0"/>
              <a:t>литературы</a:t>
            </a:r>
          </a:p>
          <a:p>
            <a:pPr marL="109728" indent="0">
              <a:buNone/>
            </a:pPr>
            <a:endParaRPr lang="ru-RU" dirty="0" smtClean="0"/>
          </a:p>
          <a:p>
            <a:pPr marL="109728" indent="0">
              <a:buNone/>
            </a:pPr>
            <a:r>
              <a:rPr lang="ru-RU" b="1" dirty="0">
                <a:solidFill>
                  <a:schemeClr val="accent3"/>
                </a:solidFill>
              </a:rPr>
              <a:t>Воронкова Наталья Алексеевна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– социальный педагог</a:t>
            </a:r>
          </a:p>
          <a:p>
            <a:pPr marL="109728" indent="0">
              <a:buNone/>
            </a:pPr>
            <a:endParaRPr lang="ru-RU" dirty="0" smtClean="0"/>
          </a:p>
          <a:p>
            <a:pPr marL="109728" indent="0">
              <a:buNone/>
            </a:pPr>
            <a:r>
              <a:rPr lang="ru-RU" b="1" dirty="0">
                <a:solidFill>
                  <a:schemeClr val="accent3"/>
                </a:solidFill>
              </a:rPr>
              <a:t>Родионов Сергей Алексеевич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– учитель </a:t>
            </a:r>
            <a:r>
              <a:rPr lang="ru-RU" dirty="0"/>
              <a:t>физической культуры</a:t>
            </a:r>
          </a:p>
        </p:txBody>
      </p:sp>
    </p:spTree>
    <p:extLst>
      <p:ext uri="{BB962C8B-B14F-4D97-AF65-F5344CB8AC3E}">
        <p14:creationId xmlns:p14="http://schemas.microsoft.com/office/powerpoint/2010/main" val="411278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686800" cy="5765272"/>
          </a:xfrm>
        </p:spPr>
        <p:txBody>
          <a:bodyPr/>
          <a:lstStyle/>
          <a:p>
            <a:pPr marL="109728" indent="0">
              <a:spcBef>
                <a:spcPts val="2400"/>
              </a:spcBef>
              <a:buNone/>
            </a:pPr>
            <a:r>
              <a:rPr lang="ru-RU" b="1" dirty="0">
                <a:solidFill>
                  <a:schemeClr val="accent3"/>
                </a:solidFill>
              </a:rPr>
              <a:t>ТЕХНОЛОГИИ и ФОРМЫ работы группы</a:t>
            </a:r>
          </a:p>
          <a:p>
            <a:pPr marL="109728" lvl="0" indent="0">
              <a:spcBef>
                <a:spcPts val="600"/>
              </a:spcBef>
              <a:buNone/>
            </a:pPr>
            <a:endParaRPr lang="ru-RU" u="sng" dirty="0" smtClean="0"/>
          </a:p>
          <a:p>
            <a:pPr lvl="0">
              <a:spcBef>
                <a:spcPts val="2400"/>
              </a:spcBef>
            </a:pPr>
            <a:r>
              <a:rPr lang="ru-RU" u="sng" dirty="0" smtClean="0"/>
              <a:t>Презентация</a:t>
            </a:r>
            <a:r>
              <a:rPr lang="ru-RU" dirty="0" smtClean="0"/>
              <a:t> </a:t>
            </a:r>
            <a:r>
              <a:rPr lang="ru-RU" dirty="0"/>
              <a:t>для родителей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 </a:t>
            </a:r>
            <a:r>
              <a:rPr lang="ru-RU" dirty="0" err="1" smtClean="0"/>
              <a:t>здоровьесберегающих</a:t>
            </a:r>
            <a:r>
              <a:rPr lang="ru-RU" dirty="0" smtClean="0"/>
              <a:t> </a:t>
            </a:r>
            <a:r>
              <a:rPr lang="ru-RU" dirty="0"/>
              <a:t>технологиях </a:t>
            </a:r>
            <a:endParaRPr lang="ru-RU" dirty="0" smtClean="0"/>
          </a:p>
          <a:p>
            <a:pPr lvl="0">
              <a:spcBef>
                <a:spcPts val="2400"/>
              </a:spcBef>
            </a:pPr>
            <a:r>
              <a:rPr lang="ru-RU" u="sng" dirty="0" smtClean="0"/>
              <a:t>Анкетирование</a:t>
            </a:r>
            <a:r>
              <a:rPr lang="ru-RU" dirty="0" smtClean="0"/>
              <a:t> родителей</a:t>
            </a:r>
            <a:endParaRPr lang="ru-RU" dirty="0"/>
          </a:p>
          <a:p>
            <a:pPr lvl="0">
              <a:spcBef>
                <a:spcPts val="2400"/>
              </a:spcBef>
            </a:pPr>
            <a:r>
              <a:rPr lang="ru-RU" u="sng" dirty="0"/>
              <a:t>Коллективное творческое дело</a:t>
            </a:r>
            <a:r>
              <a:rPr lang="ru-RU" dirty="0"/>
              <a:t>: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разработка родителями плана профилактических мероприятий, направленных на </a:t>
            </a:r>
            <a:r>
              <a:rPr lang="ru-RU" dirty="0" err="1" smtClean="0"/>
              <a:t>здоровьесбережение</a:t>
            </a:r>
            <a:r>
              <a:rPr lang="ru-RU" dirty="0" smtClean="0"/>
              <a:t> детей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692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881840"/>
          </a:xfrm>
        </p:spPr>
        <p:txBody>
          <a:bodyPr/>
          <a:lstStyle/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РЕЗУЛЬТАТЫ</a:t>
            </a:r>
          </a:p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1. </a:t>
            </a:r>
            <a:r>
              <a:rPr lang="ru-RU" dirty="0" smtClean="0"/>
              <a:t>Готовность </a:t>
            </a:r>
            <a:r>
              <a:rPr lang="ru-RU" dirty="0"/>
              <a:t>родителей к </a:t>
            </a:r>
            <a:r>
              <a:rPr lang="ru-RU" dirty="0" smtClean="0"/>
              <a:t>активному участию </a:t>
            </a:r>
            <a:r>
              <a:rPr lang="ru-RU" dirty="0"/>
              <a:t>в проведении спортивных </a:t>
            </a:r>
            <a:r>
              <a:rPr lang="ru-RU" dirty="0" smtClean="0"/>
              <a:t>мероприятий</a:t>
            </a:r>
            <a:br>
              <a:rPr lang="ru-RU" dirty="0" smtClean="0"/>
            </a:br>
            <a:r>
              <a:rPr lang="ru-RU" dirty="0" smtClean="0"/>
              <a:t>в школе</a:t>
            </a:r>
            <a:endParaRPr lang="ru-RU" dirty="0"/>
          </a:p>
        </p:txBody>
      </p:sp>
      <p:pic>
        <p:nvPicPr>
          <p:cNvPr id="3074" name="Picture 2" descr="http://cksh3.narod.ru/fotki/23feb/IMG_20140221_06085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276872"/>
            <a:ext cx="5898232" cy="4423674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62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5680" y="692696"/>
            <a:ext cx="8686800" cy="5881840"/>
          </a:xfrm>
        </p:spPr>
        <p:txBody>
          <a:bodyPr>
            <a:normAutofit fontScale="92500"/>
          </a:bodyPr>
          <a:lstStyle/>
          <a:p>
            <a:pPr marL="109728" indent="0">
              <a:buNone/>
            </a:pPr>
            <a:r>
              <a:rPr lang="ru-RU" sz="3000" b="1" dirty="0" smtClean="0">
                <a:solidFill>
                  <a:schemeClr val="accent3"/>
                </a:solidFill>
              </a:rPr>
              <a:t>РЕЗУЛЬТАТЫ</a:t>
            </a:r>
            <a:endParaRPr lang="ru-RU" b="1" dirty="0" smtClean="0">
              <a:solidFill>
                <a:schemeClr val="accent3"/>
              </a:solidFill>
            </a:endParaRPr>
          </a:p>
          <a:p>
            <a:pPr marL="109728" indent="0">
              <a:buNone/>
            </a:pPr>
            <a:r>
              <a:rPr lang="ru-RU" sz="3000" b="1" dirty="0" smtClean="0">
                <a:solidFill>
                  <a:schemeClr val="accent3"/>
                </a:solidFill>
              </a:rPr>
              <a:t>2. </a:t>
            </a:r>
            <a:r>
              <a:rPr lang="ru-RU" sz="3000" dirty="0" smtClean="0"/>
              <a:t>Готовность </a:t>
            </a:r>
            <a:r>
              <a:rPr lang="ru-RU" sz="3000" dirty="0"/>
              <a:t>родителей к </a:t>
            </a:r>
            <a:r>
              <a:rPr lang="ru-RU" sz="3000" dirty="0" smtClean="0"/>
              <a:t>профилактической работе дома:</a:t>
            </a:r>
            <a:endParaRPr lang="ru-RU" sz="3000" dirty="0"/>
          </a:p>
          <a:p>
            <a:pPr lvl="1">
              <a:spcBef>
                <a:spcPts val="1800"/>
              </a:spcBef>
            </a:pPr>
            <a:r>
              <a:rPr lang="ru-RU" dirty="0">
                <a:solidFill>
                  <a:srgbClr val="0070C0"/>
                </a:solidFill>
              </a:rPr>
              <a:t>обучение </a:t>
            </a:r>
            <a:r>
              <a:rPr lang="ru-RU" dirty="0" smtClean="0">
                <a:solidFill>
                  <a:srgbClr val="0070C0"/>
                </a:solidFill>
              </a:rPr>
              <a:t>детей приёмам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 ЗОЖ</a:t>
            </a:r>
          </a:p>
          <a:p>
            <a:pPr lvl="1">
              <a:spcBef>
                <a:spcPts val="1800"/>
              </a:spcBef>
            </a:pPr>
            <a:r>
              <a:rPr lang="ru-RU" dirty="0" smtClean="0">
                <a:solidFill>
                  <a:srgbClr val="0070C0"/>
                </a:solidFill>
              </a:rPr>
              <a:t>формирование привычек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личной гигиены</a:t>
            </a:r>
            <a:endParaRPr lang="ru-RU" dirty="0">
              <a:solidFill>
                <a:srgbClr val="0070C0"/>
              </a:solidFill>
            </a:endParaRPr>
          </a:p>
          <a:p>
            <a:pPr lvl="1">
              <a:spcBef>
                <a:spcPts val="1800"/>
              </a:spcBef>
            </a:pPr>
            <a:r>
              <a:rPr lang="ru-RU" dirty="0">
                <a:solidFill>
                  <a:srgbClr val="0070C0"/>
                </a:solidFill>
              </a:rPr>
              <a:t>составление  режима дня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ребёнка</a:t>
            </a:r>
          </a:p>
          <a:p>
            <a:pPr lvl="1">
              <a:spcBef>
                <a:spcPts val="1800"/>
              </a:spcBef>
            </a:pPr>
            <a:r>
              <a:rPr lang="ru-RU" dirty="0" smtClean="0">
                <a:solidFill>
                  <a:srgbClr val="0070C0"/>
                </a:solidFill>
              </a:rPr>
              <a:t>обеспечение </a:t>
            </a:r>
            <a:r>
              <a:rPr lang="ru-RU" dirty="0">
                <a:solidFill>
                  <a:srgbClr val="0070C0"/>
                </a:solidFill>
              </a:rPr>
              <a:t>здорового питания, сна, </a:t>
            </a:r>
            <a:r>
              <a:rPr lang="ru-RU" dirty="0" smtClean="0">
                <a:solidFill>
                  <a:srgbClr val="0070C0"/>
                </a:solidFill>
              </a:rPr>
              <a:t>отдыха</a:t>
            </a:r>
            <a:endParaRPr lang="ru-RU" dirty="0">
              <a:solidFill>
                <a:srgbClr val="0070C0"/>
              </a:solidFill>
            </a:endParaRPr>
          </a:p>
          <a:p>
            <a:pPr lvl="1">
              <a:spcBef>
                <a:spcPts val="1800"/>
              </a:spcBef>
            </a:pPr>
            <a:r>
              <a:rPr lang="ru-RU" dirty="0">
                <a:solidFill>
                  <a:srgbClr val="0070C0"/>
                </a:solidFill>
              </a:rPr>
              <a:t>помощь родителей в подготовке домашних заданий как </a:t>
            </a:r>
            <a:r>
              <a:rPr lang="ru-RU" dirty="0" smtClean="0">
                <a:solidFill>
                  <a:srgbClr val="0070C0"/>
                </a:solidFill>
              </a:rPr>
              <a:t>фактор, </a:t>
            </a:r>
            <a:r>
              <a:rPr lang="ru-RU" dirty="0">
                <a:solidFill>
                  <a:srgbClr val="0070C0"/>
                </a:solidFill>
              </a:rPr>
              <a:t>предотвращающий утомление </a:t>
            </a:r>
            <a:r>
              <a:rPr lang="ru-RU" dirty="0" smtClean="0">
                <a:solidFill>
                  <a:srgbClr val="0070C0"/>
                </a:solidFill>
              </a:rPr>
              <a:t>детей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122" name="Picture 2" descr="http://www.amic.ru/images/gallery_10-2010/640.88888812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788024" y="1772792"/>
            <a:ext cx="4124631" cy="3240384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72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3. Содержание </a:t>
            </a:r>
            <a:r>
              <a:rPr lang="ru-RU" b="1" dirty="0"/>
              <a:t>внеурочной занятости: трудовая </a:t>
            </a:r>
            <a:r>
              <a:rPr lang="ru-RU" b="1" dirty="0" smtClean="0"/>
              <a:t>деятельность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Саранчина Маргарита Юрьевна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– учитель начальных классов</a:t>
            </a:r>
          </a:p>
          <a:p>
            <a:pPr marL="109728" indent="0">
              <a:buNone/>
            </a:pPr>
            <a:endParaRPr lang="ru-RU" dirty="0" smtClean="0"/>
          </a:p>
          <a:p>
            <a:pPr marL="109728" indent="0">
              <a:buNone/>
            </a:pPr>
            <a:r>
              <a:rPr lang="ru-RU" b="1" dirty="0">
                <a:solidFill>
                  <a:schemeClr val="accent3"/>
                </a:solidFill>
              </a:rPr>
              <a:t>Дергач Лариса Николаевна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– </a:t>
            </a:r>
            <a:r>
              <a:rPr lang="ru-RU" dirty="0"/>
              <a:t>учитель начальных классов</a:t>
            </a:r>
          </a:p>
        </p:txBody>
      </p:sp>
    </p:spTree>
    <p:extLst>
      <p:ext uri="{BB962C8B-B14F-4D97-AF65-F5344CB8AC3E}">
        <p14:creationId xmlns:p14="http://schemas.microsoft.com/office/powerpoint/2010/main" val="375066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686800" cy="6165304"/>
          </a:xfrm>
        </p:spPr>
        <p:txBody>
          <a:bodyPr>
            <a:normAutofit lnSpcReduction="10000"/>
          </a:bodyPr>
          <a:lstStyle/>
          <a:p>
            <a:pPr marL="109728" indent="0">
              <a:spcBef>
                <a:spcPts val="2400"/>
              </a:spcBef>
              <a:buNone/>
            </a:pPr>
            <a:r>
              <a:rPr lang="ru-RU" b="1" dirty="0">
                <a:solidFill>
                  <a:schemeClr val="accent3"/>
                </a:solidFill>
              </a:rPr>
              <a:t>ТЕХНОЛОГИИ и ФОРМЫ работы группы</a:t>
            </a:r>
          </a:p>
          <a:p>
            <a:pPr>
              <a:spcBef>
                <a:spcPts val="2400"/>
              </a:spcBef>
            </a:pPr>
            <a:r>
              <a:rPr lang="ru-RU" u="sng" dirty="0" smtClean="0"/>
              <a:t>Лекторий</a:t>
            </a:r>
            <a:r>
              <a:rPr lang="ru-RU" dirty="0" smtClean="0"/>
              <a:t> </a:t>
            </a:r>
            <a:r>
              <a:rPr lang="ru-RU" dirty="0"/>
              <a:t>для </a:t>
            </a:r>
            <a:r>
              <a:rPr lang="ru-RU" dirty="0" smtClean="0"/>
              <a:t>родителей «Труд как средство воспитания»</a:t>
            </a:r>
            <a:endParaRPr lang="ru-RU" dirty="0"/>
          </a:p>
          <a:p>
            <a:pPr>
              <a:spcBef>
                <a:spcPts val="2400"/>
              </a:spcBef>
            </a:pPr>
            <a:r>
              <a:rPr lang="ru-RU" u="sng" dirty="0"/>
              <a:t>Групповая дискуссия </a:t>
            </a:r>
            <a:r>
              <a:rPr lang="ru-RU" dirty="0"/>
              <a:t>«Роль семьи в трудовом воспитании</a:t>
            </a:r>
            <a:r>
              <a:rPr lang="ru-RU" dirty="0" smtClean="0"/>
              <a:t>»</a:t>
            </a:r>
          </a:p>
          <a:p>
            <a:pPr lvl="1">
              <a:spcBef>
                <a:spcPts val="2400"/>
              </a:spcBef>
            </a:pPr>
            <a:r>
              <a:rPr lang="ru-RU" dirty="0" smtClean="0">
                <a:solidFill>
                  <a:srgbClr val="0070C0"/>
                </a:solidFill>
              </a:rPr>
              <a:t>«Как ребенок </a:t>
            </a:r>
            <a:r>
              <a:rPr lang="ru-RU" dirty="0">
                <a:solidFill>
                  <a:srgbClr val="0070C0"/>
                </a:solidFill>
              </a:rPr>
              <a:t>в семье </a:t>
            </a:r>
            <a:r>
              <a:rPr lang="ru-RU" dirty="0" smtClean="0">
                <a:solidFill>
                  <a:srgbClr val="0070C0"/>
                </a:solidFill>
              </a:rPr>
              <a:t>соприкасается </a:t>
            </a:r>
            <a:r>
              <a:rPr lang="ru-RU" dirty="0">
                <a:solidFill>
                  <a:srgbClr val="0070C0"/>
                </a:solidFill>
              </a:rPr>
              <a:t>с трудом</a:t>
            </a:r>
            <a:r>
              <a:rPr lang="ru-RU" dirty="0" smtClean="0">
                <a:solidFill>
                  <a:srgbClr val="0070C0"/>
                </a:solidFill>
              </a:rPr>
              <a:t>?»</a:t>
            </a:r>
          </a:p>
          <a:p>
            <a:pPr lvl="1">
              <a:spcBef>
                <a:spcPts val="2400"/>
              </a:spcBef>
            </a:pPr>
            <a:r>
              <a:rPr lang="ru-RU" dirty="0" smtClean="0">
                <a:solidFill>
                  <a:srgbClr val="0070C0"/>
                </a:solidFill>
              </a:rPr>
              <a:t>«Значение </a:t>
            </a:r>
            <a:r>
              <a:rPr lang="ru-RU" dirty="0">
                <a:solidFill>
                  <a:srgbClr val="0070C0"/>
                </a:solidFill>
              </a:rPr>
              <a:t>родительского примера в трудовом </a:t>
            </a:r>
            <a:r>
              <a:rPr lang="ru-RU" dirty="0" smtClean="0">
                <a:solidFill>
                  <a:srgbClr val="0070C0"/>
                </a:solidFill>
              </a:rPr>
              <a:t>воспитании»</a:t>
            </a:r>
          </a:p>
          <a:p>
            <a:pPr lvl="1">
              <a:spcBef>
                <a:spcPts val="2400"/>
              </a:spcBef>
            </a:pPr>
            <a:r>
              <a:rPr lang="ru-RU" dirty="0" smtClean="0">
                <a:solidFill>
                  <a:srgbClr val="0070C0"/>
                </a:solidFill>
              </a:rPr>
              <a:t>«Труд</a:t>
            </a:r>
            <a:r>
              <a:rPr lang="ru-RU" dirty="0">
                <a:solidFill>
                  <a:srgbClr val="0070C0"/>
                </a:solidFill>
              </a:rPr>
              <a:t>: необходимость или обязанность</a:t>
            </a:r>
            <a:r>
              <a:rPr lang="ru-RU" dirty="0" smtClean="0">
                <a:solidFill>
                  <a:srgbClr val="0070C0"/>
                </a:solidFill>
              </a:rPr>
              <a:t>?»</a:t>
            </a:r>
          </a:p>
          <a:p>
            <a:pPr lvl="1">
              <a:spcBef>
                <a:spcPts val="2400"/>
              </a:spcBef>
            </a:pPr>
            <a:r>
              <a:rPr lang="ru-RU" dirty="0" smtClean="0">
                <a:solidFill>
                  <a:srgbClr val="0070C0"/>
                </a:solidFill>
              </a:rPr>
              <a:t>«Вопросы поощрения</a:t>
            </a:r>
            <a:r>
              <a:rPr lang="ru-RU" dirty="0">
                <a:solidFill>
                  <a:srgbClr val="0070C0"/>
                </a:solidFill>
              </a:rPr>
              <a:t>, принуждения, наказания в семье</a:t>
            </a:r>
            <a:r>
              <a:rPr lang="ru-RU" dirty="0" smtClean="0">
                <a:solidFill>
                  <a:srgbClr val="0070C0"/>
                </a:solidFill>
              </a:rPr>
              <a:t>»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145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80983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РЕЗУЛЬТАТЫ</a:t>
            </a:r>
          </a:p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1. </a:t>
            </a:r>
            <a:r>
              <a:rPr lang="ru-RU" dirty="0" smtClean="0"/>
              <a:t>Приобретение родителями </a:t>
            </a:r>
            <a:r>
              <a:rPr lang="ru-RU" dirty="0"/>
              <a:t>социальных знаний </a:t>
            </a:r>
            <a:r>
              <a:rPr lang="ru-RU" dirty="0" smtClean="0"/>
              <a:t>и опыта </a:t>
            </a:r>
            <a:r>
              <a:rPr lang="ru-RU" dirty="0"/>
              <a:t>самостоятельного социального </a:t>
            </a:r>
            <a:r>
              <a:rPr lang="ru-RU" dirty="0" smtClean="0"/>
              <a:t>действия, понимание значимости социальной работы</a:t>
            </a:r>
            <a:endParaRPr lang="ru-RU" dirty="0"/>
          </a:p>
          <a:p>
            <a:pPr marL="109728" indent="0">
              <a:buNone/>
            </a:pPr>
            <a:endParaRPr lang="ru-RU" dirty="0"/>
          </a:p>
        </p:txBody>
      </p:sp>
      <p:pic>
        <p:nvPicPr>
          <p:cNvPr id="6146" name="Picture 2" descr="http://cksh3.narod.ru/images/osen_30_okt/P1010548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261" y="2619347"/>
            <a:ext cx="5282202" cy="3960000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480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80983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РЕЗУЛЬТАТЫ</a:t>
            </a:r>
          </a:p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2. </a:t>
            </a:r>
            <a:r>
              <a:rPr lang="ru-RU" dirty="0" smtClean="0"/>
              <a:t>Создание предпосылок для улучшения взаимоотношений </a:t>
            </a:r>
            <a:r>
              <a:rPr lang="ru-RU" dirty="0"/>
              <a:t>школьников с учителями и их </a:t>
            </a:r>
            <a:r>
              <a:rPr lang="ru-RU" dirty="0" smtClean="0"/>
              <a:t>родителями</a:t>
            </a:r>
            <a:endParaRPr lang="ru-RU" dirty="0"/>
          </a:p>
        </p:txBody>
      </p:sp>
      <p:pic>
        <p:nvPicPr>
          <p:cNvPr id="7172" name="Picture 4" descr="http://cksh3.narod.ru/fotki/New_Year/PC2601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480" y="2637352"/>
            <a:ext cx="5280000" cy="3960000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746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686800" cy="580983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РЕЗУЛЬТАТЫ</a:t>
            </a:r>
          </a:p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3. </a:t>
            </a:r>
            <a:r>
              <a:rPr lang="ru-RU" dirty="0" smtClean="0"/>
              <a:t>Готовность </a:t>
            </a:r>
            <a:r>
              <a:rPr lang="ru-RU" dirty="0"/>
              <a:t>и участие родителей в оформлении и озеленении кабинетов, коридоров школы, в трудовом десанте и субботниках, в выставках творческих </a:t>
            </a:r>
            <a:r>
              <a:rPr lang="ru-RU" dirty="0" smtClean="0"/>
              <a:t>работ</a:t>
            </a:r>
            <a:endParaRPr lang="ru-RU" dirty="0"/>
          </a:p>
        </p:txBody>
      </p:sp>
      <p:pic>
        <p:nvPicPr>
          <p:cNvPr id="8194" name="Picture 2" descr="http://cksh3.narod.ru/fotki/momday/P10100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480" y="2636912"/>
            <a:ext cx="5280000" cy="3960000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098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4. Организация  </a:t>
            </a:r>
            <a:r>
              <a:rPr lang="ru-RU" b="1" dirty="0"/>
              <a:t>двигательной  активности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49424"/>
            <a:ext cx="8686800" cy="4325112"/>
          </a:xfrm>
        </p:spPr>
        <p:txBody>
          <a:bodyPr anchor="ctr"/>
          <a:lstStyle/>
          <a:p>
            <a:pPr marL="109728" indent="0">
              <a:buNone/>
            </a:pPr>
            <a:r>
              <a:rPr lang="ru-RU" b="1" dirty="0" err="1" smtClean="0">
                <a:solidFill>
                  <a:schemeClr val="accent3"/>
                </a:solidFill>
              </a:rPr>
              <a:t>Вотякова</a:t>
            </a:r>
            <a:r>
              <a:rPr lang="ru-RU" b="1" dirty="0" smtClean="0">
                <a:solidFill>
                  <a:schemeClr val="accent3"/>
                </a:solidFill>
              </a:rPr>
              <a:t> Надежда Анатольевна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– учитель  профессионально-трудового обучения</a:t>
            </a:r>
          </a:p>
          <a:p>
            <a:pPr marL="109728" indent="0">
              <a:buNone/>
            </a:pPr>
            <a:endParaRPr lang="ru-RU" dirty="0" smtClean="0"/>
          </a:p>
          <a:p>
            <a:pPr marL="109728" indent="0">
              <a:buNone/>
            </a:pPr>
            <a:r>
              <a:rPr lang="ru-RU" b="1" dirty="0">
                <a:solidFill>
                  <a:schemeClr val="accent3"/>
                </a:solidFill>
              </a:rPr>
              <a:t>Лузина Лилия Владимировна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– </a:t>
            </a:r>
            <a:r>
              <a:rPr lang="ru-RU" dirty="0"/>
              <a:t>учитель  профессионально-трудового </a:t>
            </a:r>
            <a:r>
              <a:rPr lang="ru-RU" dirty="0" smtClean="0"/>
              <a:t>обучения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423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686800" cy="5809832"/>
          </a:xfrm>
        </p:spPr>
        <p:txBody>
          <a:bodyPr anchor="ctr"/>
          <a:lstStyle/>
          <a:p>
            <a:pPr marL="109728" indent="0">
              <a:spcBef>
                <a:spcPts val="2400"/>
              </a:spcBef>
              <a:buNone/>
            </a:pPr>
            <a:r>
              <a:rPr lang="ru-RU" b="1" dirty="0">
                <a:solidFill>
                  <a:schemeClr val="accent3"/>
                </a:solidFill>
              </a:rPr>
              <a:t>ТЕХНОЛОГИИ и ФОРМЫ работы </a:t>
            </a:r>
            <a:r>
              <a:rPr lang="ru-RU" b="1" dirty="0" smtClean="0">
                <a:solidFill>
                  <a:schemeClr val="accent3"/>
                </a:solidFill>
              </a:rPr>
              <a:t>группы</a:t>
            </a:r>
          </a:p>
          <a:p>
            <a:pPr>
              <a:spcBef>
                <a:spcPts val="2400"/>
              </a:spcBef>
            </a:pPr>
            <a:r>
              <a:rPr lang="ru-RU" u="sng" dirty="0" smtClean="0"/>
              <a:t>Круглый стол </a:t>
            </a:r>
            <a:br>
              <a:rPr lang="ru-RU" u="sng" dirty="0" smtClean="0"/>
            </a:br>
            <a:r>
              <a:rPr lang="ru-RU" dirty="0" smtClean="0"/>
              <a:t>«Вопросы физической подготовки детей в коррекционной школе»</a:t>
            </a:r>
          </a:p>
          <a:p>
            <a:pPr>
              <a:spcBef>
                <a:spcPts val="2400"/>
              </a:spcBef>
            </a:pPr>
            <a:r>
              <a:rPr lang="ru-RU" u="sng" dirty="0" smtClean="0"/>
              <a:t>Обучающая игра</a:t>
            </a:r>
            <a:br>
              <a:rPr lang="ru-RU" u="sng" dirty="0" smtClean="0"/>
            </a:br>
            <a:r>
              <a:rPr lang="ru-RU" dirty="0" smtClean="0"/>
              <a:t>«Развитие </a:t>
            </a:r>
            <a:r>
              <a:rPr lang="ru-RU" dirty="0"/>
              <a:t>умственных способностей и физического здоровья детей через </a:t>
            </a:r>
            <a:r>
              <a:rPr lang="ru-RU" dirty="0" smtClean="0"/>
              <a:t>двигательные </a:t>
            </a:r>
            <a:r>
              <a:rPr lang="ru-RU" dirty="0"/>
              <a:t>упражнения</a:t>
            </a:r>
            <a:r>
              <a:rPr lang="ru-RU" dirty="0" smtClean="0"/>
              <a:t>»</a:t>
            </a:r>
          </a:p>
          <a:p>
            <a:pPr>
              <a:spcBef>
                <a:spcPts val="2400"/>
              </a:spcBef>
            </a:pPr>
            <a:r>
              <a:rPr lang="ru-RU" u="sng" dirty="0" smtClean="0"/>
              <a:t>Коллективная творческая  деятельность </a:t>
            </a:r>
            <a:r>
              <a:rPr lang="ru-RU" dirty="0" smtClean="0"/>
              <a:t>«Веселая зарядка в сопровождении стихов»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509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620688"/>
            <a:ext cx="8229600" cy="6237312"/>
          </a:xfrm>
        </p:spPr>
        <p:txBody>
          <a:bodyPr/>
          <a:lstStyle/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РЕЗУЛЬТАТЫ</a:t>
            </a:r>
          </a:p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1. </a:t>
            </a:r>
            <a:r>
              <a:rPr lang="ru-RU" dirty="0" smtClean="0"/>
              <a:t>Педагогический  коллектив:</a:t>
            </a:r>
          </a:p>
          <a:p>
            <a:pPr lvl="1">
              <a:spcBef>
                <a:spcPts val="2400"/>
              </a:spcBef>
            </a:pPr>
            <a:r>
              <a:rPr lang="ru-RU" dirty="0" smtClean="0">
                <a:solidFill>
                  <a:srgbClr val="0070C0"/>
                </a:solidFill>
              </a:rPr>
              <a:t>организует двигательную активность детей </a:t>
            </a:r>
            <a:r>
              <a:rPr lang="ru-RU" dirty="0">
                <a:solidFill>
                  <a:srgbClr val="0070C0"/>
                </a:solidFill>
              </a:rPr>
              <a:t>на уроках и </a:t>
            </a:r>
            <a:r>
              <a:rPr lang="ru-RU" dirty="0" smtClean="0">
                <a:solidFill>
                  <a:srgbClr val="0070C0"/>
                </a:solidFill>
              </a:rPr>
              <a:t>переменах</a:t>
            </a:r>
          </a:p>
          <a:p>
            <a:pPr lvl="1">
              <a:spcBef>
                <a:spcPts val="2400"/>
              </a:spcBef>
            </a:pPr>
            <a:r>
              <a:rPr lang="ru-RU" dirty="0" smtClean="0">
                <a:solidFill>
                  <a:srgbClr val="0070C0"/>
                </a:solidFill>
              </a:rPr>
              <a:t>проводит  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индивидуальные 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консультации</a:t>
            </a:r>
            <a:r>
              <a:rPr lang="ru-RU" dirty="0">
                <a:solidFill>
                  <a:srgbClr val="0070C0"/>
                </a:solidFill>
              </a:rPr>
              <a:t>, 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внеклассные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оздоровительно-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спортивные 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практикумы</a:t>
            </a:r>
            <a:r>
              <a:rPr lang="ru-RU" dirty="0">
                <a:solidFill>
                  <a:srgbClr val="0070C0"/>
                </a:solidFill>
              </a:rPr>
              <a:t>,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родительские 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собрания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Picture 4" descr="P222006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709360"/>
            <a:ext cx="5281321" cy="3960000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53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620688"/>
            <a:ext cx="9108504" cy="5809832"/>
          </a:xfrm>
        </p:spPr>
        <p:txBody>
          <a:bodyPr/>
          <a:lstStyle/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РЕЗУЛЬТАТЫ</a:t>
            </a:r>
          </a:p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2. </a:t>
            </a:r>
            <a:r>
              <a:rPr lang="ru-RU" dirty="0" smtClean="0"/>
              <a:t>Родители:</a:t>
            </a:r>
          </a:p>
          <a:p>
            <a:pPr lvl="1">
              <a:spcBef>
                <a:spcPts val="2400"/>
              </a:spcBef>
            </a:pPr>
            <a:r>
              <a:rPr lang="ru-RU" dirty="0" smtClean="0">
                <a:solidFill>
                  <a:srgbClr val="0070C0"/>
                </a:solidFill>
              </a:rPr>
              <a:t>участвуют  </a:t>
            </a:r>
            <a:r>
              <a:rPr lang="ru-RU" dirty="0">
                <a:solidFill>
                  <a:srgbClr val="0070C0"/>
                </a:solidFill>
              </a:rPr>
              <a:t>в  проведении  спортивных </a:t>
            </a:r>
            <a:r>
              <a:rPr lang="ru-RU" dirty="0" smtClean="0">
                <a:solidFill>
                  <a:srgbClr val="0070C0"/>
                </a:solidFill>
              </a:rPr>
              <a:t>мероприятий</a:t>
            </a:r>
          </a:p>
          <a:p>
            <a:pPr lvl="1">
              <a:spcBef>
                <a:spcPts val="2400"/>
              </a:spcBef>
            </a:pPr>
            <a:r>
              <a:rPr lang="ru-RU" dirty="0" smtClean="0">
                <a:solidFill>
                  <a:srgbClr val="0070C0"/>
                </a:solidFill>
              </a:rPr>
              <a:t>обеспечивают активный  </a:t>
            </a:r>
            <a:r>
              <a:rPr lang="ru-RU" dirty="0">
                <a:solidFill>
                  <a:srgbClr val="0070C0"/>
                </a:solidFill>
              </a:rPr>
              <a:t>семейный отдых  в  выходные  </a:t>
            </a:r>
            <a:r>
              <a:rPr lang="ru-RU" dirty="0" smtClean="0">
                <a:solidFill>
                  <a:srgbClr val="0070C0"/>
                </a:solidFill>
              </a:rPr>
              <a:t>дни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Picture 5" descr="Защитник 13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8490" y="3573016"/>
            <a:ext cx="6219854" cy="2988000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113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66056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5. Психолого-педагогическое </a:t>
            </a:r>
            <a:r>
              <a:rPr lang="ru-RU" b="1" dirty="0"/>
              <a:t>сопровождение детей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 </a:t>
            </a:r>
            <a:r>
              <a:rPr lang="ru-RU" b="1" dirty="0"/>
              <a:t>образовательном </a:t>
            </a:r>
            <a:r>
              <a:rPr lang="ru-RU" b="1" dirty="0" smtClean="0"/>
              <a:t>процессе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marL="109728" indent="0">
              <a:buNone/>
            </a:pPr>
            <a:r>
              <a:rPr lang="ru-RU" b="1" dirty="0" err="1" smtClean="0">
                <a:solidFill>
                  <a:schemeClr val="accent3"/>
                </a:solidFill>
              </a:rPr>
              <a:t>Носкова</a:t>
            </a:r>
            <a:r>
              <a:rPr lang="ru-RU" b="1" dirty="0" smtClean="0">
                <a:solidFill>
                  <a:schemeClr val="accent3"/>
                </a:solidFill>
              </a:rPr>
              <a:t> Наталья Викторовна </a:t>
            </a:r>
          </a:p>
          <a:p>
            <a:pPr marL="109728" indent="0">
              <a:buNone/>
            </a:pPr>
            <a:r>
              <a:rPr lang="ru-RU" dirty="0" smtClean="0"/>
              <a:t>– учитель начальных классов</a:t>
            </a:r>
          </a:p>
          <a:p>
            <a:pPr marL="109728" indent="0">
              <a:buNone/>
            </a:pPr>
            <a:endParaRPr lang="ru-RU" dirty="0" smtClean="0"/>
          </a:p>
          <a:p>
            <a:pPr marL="109728" indent="0">
              <a:buNone/>
            </a:pPr>
            <a:r>
              <a:rPr lang="ru-RU" b="1" dirty="0" err="1" smtClean="0">
                <a:solidFill>
                  <a:schemeClr val="accent3"/>
                </a:solidFill>
              </a:rPr>
              <a:t>Фирулёва</a:t>
            </a:r>
            <a:r>
              <a:rPr lang="ru-RU" b="1" dirty="0" smtClean="0">
                <a:solidFill>
                  <a:schemeClr val="accent3"/>
                </a:solidFill>
              </a:rPr>
              <a:t> Галина Николаевна </a:t>
            </a:r>
          </a:p>
          <a:p>
            <a:pPr marL="109728" indent="0">
              <a:buNone/>
            </a:pPr>
            <a:r>
              <a:rPr lang="ru-RU" dirty="0" smtClean="0"/>
              <a:t>– учитель географии и биологии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0940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03544"/>
            <a:ext cx="8686800" cy="5809832"/>
          </a:xfrm>
        </p:spPr>
        <p:txBody>
          <a:bodyPr/>
          <a:lstStyle/>
          <a:p>
            <a:pPr marL="109728" indent="0">
              <a:buNone/>
            </a:pPr>
            <a:r>
              <a:rPr lang="ru-RU" b="1" dirty="0">
                <a:solidFill>
                  <a:schemeClr val="accent3"/>
                </a:solidFill>
              </a:rPr>
              <a:t>ТЕХНОЛОГИИ и ФОРМЫ работы группы</a:t>
            </a:r>
          </a:p>
          <a:p>
            <a:endParaRPr lang="ru-RU" dirty="0" smtClean="0"/>
          </a:p>
          <a:p>
            <a:pPr>
              <a:spcBef>
                <a:spcPts val="2400"/>
              </a:spcBef>
            </a:pPr>
            <a:r>
              <a:rPr lang="ru-RU" u="sng" dirty="0" smtClean="0"/>
              <a:t>Анкетирование</a:t>
            </a:r>
            <a:r>
              <a:rPr lang="ru-RU" dirty="0" smtClean="0"/>
              <a:t> родителей</a:t>
            </a:r>
          </a:p>
          <a:p>
            <a:pPr>
              <a:spcBef>
                <a:spcPts val="2400"/>
              </a:spcBef>
            </a:pPr>
            <a:r>
              <a:rPr lang="ru-RU" u="sng" dirty="0" smtClean="0"/>
              <a:t>Круглый стол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«Система психолого-педагогического сопровождения в коррекционной школе»</a:t>
            </a:r>
          </a:p>
          <a:p>
            <a:pPr>
              <a:spcBef>
                <a:spcPts val="2400"/>
              </a:spcBef>
            </a:pPr>
            <a:r>
              <a:rPr lang="ru-RU" u="sng" dirty="0" smtClean="0"/>
              <a:t>Дискуссия</a:t>
            </a:r>
            <a:r>
              <a:rPr lang="ru-RU" dirty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«Обращение к специалисту: реальная помощь или </a:t>
            </a:r>
            <a:r>
              <a:rPr lang="en-US" dirty="0" smtClean="0"/>
              <a:t>‘</a:t>
            </a:r>
            <a:r>
              <a:rPr lang="ru-RU" dirty="0" smtClean="0"/>
              <a:t>клеймо на всю жизнь</a:t>
            </a:r>
            <a:r>
              <a:rPr lang="en-US" dirty="0" smtClean="0"/>
              <a:t>’</a:t>
            </a:r>
            <a:r>
              <a:rPr lang="ru-RU" dirty="0" smtClean="0"/>
              <a:t>?»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786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852936"/>
            <a:ext cx="5040559" cy="3777440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692696"/>
            <a:ext cx="9108504" cy="588184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РЕЗУЛЬТАТЫ</a:t>
            </a:r>
          </a:p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1. </a:t>
            </a:r>
            <a:r>
              <a:rPr lang="ru-RU" dirty="0" smtClean="0"/>
              <a:t>Педагогический </a:t>
            </a:r>
            <a:r>
              <a:rPr lang="ru-RU" dirty="0"/>
              <a:t>коллектив: </a:t>
            </a:r>
            <a:endParaRPr lang="ru-RU" dirty="0" smtClean="0"/>
          </a:p>
          <a:p>
            <a:pPr lvl="1">
              <a:spcBef>
                <a:spcPts val="2400"/>
              </a:spcBef>
            </a:pPr>
            <a:r>
              <a:rPr lang="ru-RU" dirty="0" smtClean="0">
                <a:solidFill>
                  <a:srgbClr val="0070C0"/>
                </a:solidFill>
              </a:rPr>
              <a:t>реализует программу психолого-педагогического сопровождения детей с ОВЗ </a:t>
            </a:r>
          </a:p>
          <a:p>
            <a:pPr lvl="1">
              <a:spcBef>
                <a:spcPts val="2400"/>
              </a:spcBef>
            </a:pPr>
            <a:r>
              <a:rPr lang="ru-RU" dirty="0" smtClean="0">
                <a:solidFill>
                  <a:srgbClr val="0070C0"/>
                </a:solidFill>
              </a:rPr>
              <a:t>осуществляет </a:t>
            </a:r>
            <a:r>
              <a:rPr lang="ru-RU" dirty="0">
                <a:solidFill>
                  <a:srgbClr val="0070C0"/>
                </a:solidFill>
              </a:rPr>
              <a:t>связь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с родителями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(</a:t>
            </a:r>
            <a:r>
              <a:rPr lang="ru-RU" dirty="0">
                <a:solidFill>
                  <a:srgbClr val="0070C0"/>
                </a:solidFill>
              </a:rPr>
              <a:t>законными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представителями)</a:t>
            </a:r>
          </a:p>
          <a:p>
            <a:pPr lvl="1">
              <a:spcBef>
                <a:spcPts val="2400"/>
              </a:spcBef>
            </a:pPr>
            <a:r>
              <a:rPr lang="ru-RU" dirty="0" smtClean="0">
                <a:solidFill>
                  <a:srgbClr val="0070C0"/>
                </a:solidFill>
              </a:rPr>
              <a:t>оказывает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консультативную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помощь</a:t>
            </a:r>
          </a:p>
        </p:txBody>
      </p:sp>
    </p:spTree>
    <p:extLst>
      <p:ext uri="{BB962C8B-B14F-4D97-AF65-F5344CB8AC3E}">
        <p14:creationId xmlns:p14="http://schemas.microsoft.com/office/powerpoint/2010/main" val="4036655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08" y="476672"/>
            <a:ext cx="9113192" cy="588184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РЕЗУЛЬТАТЫ</a:t>
            </a:r>
          </a:p>
          <a:p>
            <a:pPr marL="109728" indent="0"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2.</a:t>
            </a:r>
            <a:r>
              <a:rPr lang="ru-RU" b="1" dirty="0" smtClean="0"/>
              <a:t> </a:t>
            </a:r>
            <a:r>
              <a:rPr lang="ru-RU" dirty="0" smtClean="0"/>
              <a:t>Родители</a:t>
            </a:r>
            <a:r>
              <a:rPr lang="ru-RU" dirty="0"/>
              <a:t>:</a:t>
            </a:r>
          </a:p>
          <a:p>
            <a:pPr lvl="1"/>
            <a:r>
              <a:rPr lang="ru-RU" dirty="0">
                <a:solidFill>
                  <a:srgbClr val="0070C0"/>
                </a:solidFill>
              </a:rPr>
              <a:t>о</a:t>
            </a:r>
            <a:r>
              <a:rPr lang="ru-RU" dirty="0" smtClean="0">
                <a:solidFill>
                  <a:srgbClr val="0070C0"/>
                </a:solidFill>
              </a:rPr>
              <a:t>сознают, что </a:t>
            </a:r>
            <a:r>
              <a:rPr lang="ru-RU" dirty="0">
                <a:solidFill>
                  <a:srgbClr val="0070C0"/>
                </a:solidFill>
              </a:rPr>
              <a:t>все участники совместной работы ответственны за </a:t>
            </a:r>
            <a:r>
              <a:rPr lang="ru-RU" dirty="0" smtClean="0">
                <a:solidFill>
                  <a:srgbClr val="0070C0"/>
                </a:solidFill>
              </a:rPr>
              <a:t>решение проблемы;</a:t>
            </a:r>
          </a:p>
          <a:p>
            <a:pPr lvl="1">
              <a:spcBef>
                <a:spcPts val="1800"/>
              </a:spcBef>
            </a:pPr>
            <a:r>
              <a:rPr lang="ru-RU" dirty="0" smtClean="0">
                <a:solidFill>
                  <a:srgbClr val="0070C0"/>
                </a:solidFill>
              </a:rPr>
              <a:t>оказывают </a:t>
            </a:r>
            <a:r>
              <a:rPr lang="ru-RU" dirty="0">
                <a:solidFill>
                  <a:srgbClr val="0070C0"/>
                </a:solidFill>
              </a:rPr>
              <a:t>поддержку специалистам по сопровождению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детей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и выполняют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их рекомендации;</a:t>
            </a:r>
          </a:p>
          <a:p>
            <a:pPr lvl="1">
              <a:spcBef>
                <a:spcPts val="1800"/>
              </a:spcBef>
            </a:pPr>
            <a:r>
              <a:rPr lang="ru-RU" dirty="0" smtClean="0">
                <a:solidFill>
                  <a:srgbClr val="0070C0"/>
                </a:solidFill>
              </a:rPr>
              <a:t>активно </a:t>
            </a:r>
            <a:r>
              <a:rPr lang="ru-RU" dirty="0">
                <a:solidFill>
                  <a:srgbClr val="0070C0"/>
                </a:solidFill>
              </a:rPr>
              <a:t>участвуют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в </a:t>
            </a:r>
            <a:r>
              <a:rPr lang="ru-RU" dirty="0">
                <a:solidFill>
                  <a:srgbClr val="0070C0"/>
                </a:solidFill>
              </a:rPr>
              <a:t>проведении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мероприятий</a:t>
            </a:r>
            <a:r>
              <a:rPr lang="ru-RU" dirty="0">
                <a:solidFill>
                  <a:srgbClr val="0070C0"/>
                </a:solidFill>
              </a:rPr>
              <a:t>,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консультаций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0242" name="Picture 2" descr="H:\Мои документы\СКОШ 3 материалы\САЙТ СКШ №3\Круглый стол Современная школа, родители, дети как быть успешными вместе\P90100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942946"/>
            <a:ext cx="4968552" cy="3726414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364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45976"/>
            <a:ext cx="8229600" cy="1066800"/>
          </a:xfrm>
        </p:spPr>
        <p:txBody>
          <a:bodyPr/>
          <a:lstStyle/>
          <a:p>
            <a:r>
              <a:rPr lang="ru-RU" b="1" dirty="0" smtClean="0"/>
              <a:t>ВЫВОД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686800" cy="5517232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ru-RU" dirty="0" smtClean="0"/>
              <a:t>Форум «Большая перемена» в МАСКОУ СКОШ №3 помог родителям:</a:t>
            </a:r>
          </a:p>
          <a:p>
            <a:pPr lvl="1"/>
            <a:r>
              <a:rPr lang="ru-RU" u="sng" dirty="0" smtClean="0">
                <a:solidFill>
                  <a:srgbClr val="0070C0"/>
                </a:solidFill>
              </a:rPr>
              <a:t>осознать</a:t>
            </a:r>
            <a:r>
              <a:rPr lang="ru-RU" dirty="0" smtClean="0">
                <a:solidFill>
                  <a:srgbClr val="0070C0"/>
                </a:solidFill>
              </a:rPr>
              <a:t> свою ответственность за обучение и воспитание детей;</a:t>
            </a:r>
          </a:p>
          <a:p>
            <a:pPr lvl="1"/>
            <a:r>
              <a:rPr lang="ru-RU" u="sng" dirty="0" smtClean="0">
                <a:solidFill>
                  <a:srgbClr val="0070C0"/>
                </a:solidFill>
              </a:rPr>
              <a:t>получить опыт </a:t>
            </a:r>
            <a:r>
              <a:rPr lang="ru-RU" dirty="0" smtClean="0">
                <a:solidFill>
                  <a:srgbClr val="0070C0"/>
                </a:solidFill>
              </a:rPr>
              <a:t>продуктивного взаимодействия со школой;</a:t>
            </a:r>
          </a:p>
          <a:p>
            <a:pPr lvl="1"/>
            <a:r>
              <a:rPr lang="ru-RU" u="sng" dirty="0" smtClean="0">
                <a:solidFill>
                  <a:srgbClr val="0070C0"/>
                </a:solidFill>
              </a:rPr>
              <a:t>узнать</a:t>
            </a:r>
            <a:r>
              <a:rPr lang="ru-RU" dirty="0" smtClean="0">
                <a:solidFill>
                  <a:srgbClr val="0070C0"/>
                </a:solidFill>
              </a:rPr>
              <a:t> о мерах поддержки семей, в которых растут дети с ОВЗ;</a:t>
            </a:r>
          </a:p>
          <a:p>
            <a:pPr lvl="1"/>
            <a:r>
              <a:rPr lang="ru-RU" u="sng" dirty="0" smtClean="0">
                <a:solidFill>
                  <a:srgbClr val="0070C0"/>
                </a:solidFill>
              </a:rPr>
              <a:t>пообщаться</a:t>
            </a:r>
            <a:r>
              <a:rPr lang="ru-RU" dirty="0" smtClean="0">
                <a:solidFill>
                  <a:srgbClr val="0070C0"/>
                </a:solidFill>
              </a:rPr>
              <a:t> с другими родителями и педагогами в атмосфере доверия и творчества;</a:t>
            </a:r>
          </a:p>
          <a:p>
            <a:pPr lvl="1"/>
            <a:r>
              <a:rPr lang="ru-RU" dirty="0" smtClean="0">
                <a:solidFill>
                  <a:srgbClr val="0070C0"/>
                </a:solidFill>
              </a:rPr>
              <a:t>практически </a:t>
            </a:r>
            <a:r>
              <a:rPr lang="ru-RU" u="sng" dirty="0" smtClean="0">
                <a:solidFill>
                  <a:srgbClr val="0070C0"/>
                </a:solidFill>
              </a:rPr>
              <a:t>освоить</a:t>
            </a:r>
            <a:r>
              <a:rPr lang="ru-RU" dirty="0" smtClean="0">
                <a:solidFill>
                  <a:srgbClr val="0070C0"/>
                </a:solidFill>
              </a:rPr>
              <a:t> новые приемы и средства занятий с детьми;</a:t>
            </a:r>
          </a:p>
          <a:p>
            <a:pPr lvl="1"/>
            <a:r>
              <a:rPr lang="ru-RU" u="sng" dirty="0" smtClean="0">
                <a:solidFill>
                  <a:srgbClr val="0070C0"/>
                </a:solidFill>
              </a:rPr>
              <a:t>конкретизировать</a:t>
            </a:r>
            <a:r>
              <a:rPr lang="ru-RU" dirty="0" smtClean="0">
                <a:solidFill>
                  <a:srgbClr val="0070C0"/>
                </a:solidFill>
              </a:rPr>
              <a:t> содержание сотрудничества со школой</a:t>
            </a:r>
          </a:p>
        </p:txBody>
      </p:sp>
    </p:spTree>
    <p:extLst>
      <p:ext uri="{BB962C8B-B14F-4D97-AF65-F5344CB8AC3E}">
        <p14:creationId xmlns:p14="http://schemas.microsoft.com/office/powerpoint/2010/main" val="295219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262</TotalTime>
  <Words>522</Words>
  <Application>Microsoft Office PowerPoint</Application>
  <PresentationFormat>Экран (4:3)</PresentationFormat>
  <Paragraphs>115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Городская</vt:lpstr>
      <vt:lpstr>IV областной форум  «Большая перемена»</vt:lpstr>
      <vt:lpstr>Цель форума</vt:lpstr>
      <vt:lpstr>Презентация PowerPoint</vt:lpstr>
      <vt:lpstr>Правила общения в рабочих группах</vt:lpstr>
      <vt:lpstr>1. Использование ИКТ  в образовательном процессе  и их влияние на качество обучения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2. Применение здоровьесберегающих технологий в обучении детей с ограниченными возможностями здоровья</vt:lpstr>
      <vt:lpstr>Презентация PowerPoint</vt:lpstr>
      <vt:lpstr>Презентация PowerPoint</vt:lpstr>
      <vt:lpstr>Презентация PowerPoint</vt:lpstr>
      <vt:lpstr>3. Содержание внеурочной занятости: трудовая деятельность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4. Организация  двигательной  активности</vt:lpstr>
      <vt:lpstr>Презентация PowerPoint</vt:lpstr>
      <vt:lpstr>Презентация PowerPoint</vt:lpstr>
      <vt:lpstr>Презентация PowerPoint</vt:lpstr>
      <vt:lpstr>5. Психолого-педагогическое сопровождение детей  в образовательном процессе</vt:lpstr>
      <vt:lpstr>Презентация PowerPoint</vt:lpstr>
      <vt:lpstr>Презентация PowerPoint</vt:lpstr>
      <vt:lpstr>Презентация PowerPoint</vt:lpstr>
      <vt:lpstr>ВЫВОД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 областной форум  «Большая перемена»: Технологии нового стандарта</dc:title>
  <dc:creator>пользователь</dc:creator>
  <cp:lastModifiedBy>пользователь</cp:lastModifiedBy>
  <cp:revision>30</cp:revision>
  <dcterms:created xsi:type="dcterms:W3CDTF">2015-03-03T15:20:11Z</dcterms:created>
  <dcterms:modified xsi:type="dcterms:W3CDTF">2015-03-05T10:59:42Z</dcterms:modified>
</cp:coreProperties>
</file>